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oppins Semi-Bold" charset="1" panose="00000700000000000000"/>
      <p:regular r:id="rId16"/>
    </p:embeddedFont>
    <p:embeddedFont>
      <p:font typeface="Poppins" charset="1" panose="00000500000000000000"/>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Noticia Text Bold" charset="1" panose="02000803060000020004"/>
      <p:regular r:id="rId20"/>
    </p:embeddedFont>
    <p:embeddedFont>
      <p:font typeface="Open Sauce Semi-Bold" charset="1" panose="00000700000000000000"/>
      <p:regular r:id="rId21"/>
    </p:embeddedFont>
    <p:embeddedFont>
      <p:font typeface="Boxing" charset="1" panose="00000000000000000000"/>
      <p:regular r:id="rId22"/>
    </p:embeddedFont>
    <p:embeddedFont>
      <p:font typeface="Noticia Text" charset="1" panose="02000503060000020004"/>
      <p:regular r:id="rId23"/>
    </p:embeddedFont>
    <p:embeddedFont>
      <p:font typeface="Poppins Medium" charset="1" panose="00000600000000000000"/>
      <p:regular r:id="rId24"/>
    </p:embeddedFont>
    <p:embeddedFont>
      <p:font typeface="Poppins Bold"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svg" Type="http://schemas.openxmlformats.org/officeDocument/2006/relationships/image"/><Relationship Id="rId12" Target="mailto:khaliddestiawan@gmail.com" TargetMode="External" Type="http://schemas.openxmlformats.org/officeDocument/2006/relationships/hyperlink"/><Relationship Id="rId13" Target="../media/image49.png" Type="http://schemas.openxmlformats.org/officeDocument/2006/relationships/image"/><Relationship Id="rId14" Target="../media/image50.svg" Type="http://schemas.openxmlformats.org/officeDocument/2006/relationships/image"/><Relationship Id="rId15" Target="https://github.com/khaliddestiawan/Home_Credit_Risk_Prediction" TargetMode="External" Type="http://schemas.openxmlformats.org/officeDocument/2006/relationships/hyperlink"/><Relationship Id="rId2" Target="../media/image1.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http://www.linkedin.com/in/khaliddestiawan"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13" Target="../media/image21.png" Type="http://schemas.openxmlformats.org/officeDocument/2006/relationships/image"/><Relationship Id="rId14" Target="../media/image22.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2" Target="../media/image29.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4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7164" y="-111480"/>
            <a:ext cx="11517185" cy="2408216"/>
          </a:xfrm>
          <a:custGeom>
            <a:avLst/>
            <a:gdLst/>
            <a:ahLst/>
            <a:cxnLst/>
            <a:rect r="r" b="b" t="t" l="l"/>
            <a:pathLst>
              <a:path h="2408216" w="11517185">
                <a:moveTo>
                  <a:pt x="0" y="0"/>
                </a:moveTo>
                <a:lnTo>
                  <a:pt x="11517185" y="0"/>
                </a:lnTo>
                <a:lnTo>
                  <a:pt x="11517185" y="2408216"/>
                </a:lnTo>
                <a:lnTo>
                  <a:pt x="0" y="2408216"/>
                </a:lnTo>
                <a:lnTo>
                  <a:pt x="0" y="0"/>
                </a:lnTo>
                <a:close/>
              </a:path>
            </a:pathLst>
          </a:custGeom>
          <a:blipFill>
            <a:blip r:embed="rId2"/>
            <a:stretch>
              <a:fillRect l="0" t="-297342" r="0" b="0"/>
            </a:stretch>
          </a:blipFill>
        </p:spPr>
      </p:sp>
      <p:grpSp>
        <p:nvGrpSpPr>
          <p:cNvPr name="Group 3" id="3"/>
          <p:cNvGrpSpPr/>
          <p:nvPr/>
        </p:nvGrpSpPr>
        <p:grpSpPr>
          <a:xfrm rot="0">
            <a:off x="1028700" y="9209737"/>
            <a:ext cx="481538" cy="481538"/>
            <a:chOff x="0" y="0"/>
            <a:chExt cx="642051" cy="642051"/>
          </a:xfrm>
        </p:grpSpPr>
        <p:grpSp>
          <p:nvGrpSpPr>
            <p:cNvPr name="Group 4" id="4"/>
            <p:cNvGrpSpPr/>
            <p:nvPr/>
          </p:nvGrpSpPr>
          <p:grpSpPr>
            <a:xfrm rot="0">
              <a:off x="0" y="0"/>
              <a:ext cx="642051" cy="642051"/>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5293C"/>
              </a:solidFill>
            </p:spPr>
          </p:sp>
        </p:grpSp>
        <p:sp>
          <p:nvSpPr>
            <p:cNvPr name="Freeform 6" id="6"/>
            <p:cNvSpPr/>
            <p:nvPr/>
          </p:nvSpPr>
          <p:spPr>
            <a:xfrm flipH="false" flipV="false" rot="0">
              <a:off x="175556" y="197377"/>
              <a:ext cx="290938" cy="247298"/>
            </a:xfrm>
            <a:custGeom>
              <a:avLst/>
              <a:gdLst/>
              <a:ahLst/>
              <a:cxnLst/>
              <a:rect r="r" b="b" t="t" l="l"/>
              <a:pathLst>
                <a:path h="247298" w="290938">
                  <a:moveTo>
                    <a:pt x="0" y="0"/>
                  </a:moveTo>
                  <a:lnTo>
                    <a:pt x="290939" y="0"/>
                  </a:lnTo>
                  <a:lnTo>
                    <a:pt x="290939" y="247297"/>
                  </a:lnTo>
                  <a:lnTo>
                    <a:pt x="0" y="2472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7" id="7"/>
          <p:cNvGrpSpPr/>
          <p:nvPr/>
        </p:nvGrpSpPr>
        <p:grpSpPr>
          <a:xfrm rot="0">
            <a:off x="1673644" y="9209737"/>
            <a:ext cx="481538" cy="481538"/>
            <a:chOff x="0" y="0"/>
            <a:chExt cx="642051" cy="642051"/>
          </a:xfrm>
        </p:grpSpPr>
        <p:grpSp>
          <p:nvGrpSpPr>
            <p:cNvPr name="Group 8" id="8"/>
            <p:cNvGrpSpPr/>
            <p:nvPr/>
          </p:nvGrpSpPr>
          <p:grpSpPr>
            <a:xfrm rot="0">
              <a:off x="0" y="0"/>
              <a:ext cx="642051" cy="642051"/>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5293C"/>
              </a:solidFill>
            </p:spPr>
          </p:sp>
        </p:grpSp>
        <p:sp>
          <p:nvSpPr>
            <p:cNvPr name="Freeform 10" id="10"/>
            <p:cNvSpPr/>
            <p:nvPr/>
          </p:nvSpPr>
          <p:spPr>
            <a:xfrm flipH="false" flipV="false" rot="0">
              <a:off x="195802" y="197377"/>
              <a:ext cx="250447" cy="256988"/>
            </a:xfrm>
            <a:custGeom>
              <a:avLst/>
              <a:gdLst/>
              <a:ahLst/>
              <a:cxnLst/>
              <a:rect r="r" b="b" t="t" l="l"/>
              <a:pathLst>
                <a:path h="256988" w="250447">
                  <a:moveTo>
                    <a:pt x="0" y="0"/>
                  </a:moveTo>
                  <a:lnTo>
                    <a:pt x="250447" y="0"/>
                  </a:lnTo>
                  <a:lnTo>
                    <a:pt x="250447" y="256988"/>
                  </a:lnTo>
                  <a:lnTo>
                    <a:pt x="0" y="2569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1" id="11"/>
          <p:cNvGrpSpPr/>
          <p:nvPr/>
        </p:nvGrpSpPr>
        <p:grpSpPr>
          <a:xfrm rot="0">
            <a:off x="2318588" y="9209737"/>
            <a:ext cx="481538" cy="481538"/>
            <a:chOff x="0" y="0"/>
            <a:chExt cx="642051" cy="642051"/>
          </a:xfrm>
        </p:grpSpPr>
        <p:grpSp>
          <p:nvGrpSpPr>
            <p:cNvPr name="Group 12" id="12"/>
            <p:cNvGrpSpPr/>
            <p:nvPr/>
          </p:nvGrpSpPr>
          <p:grpSpPr>
            <a:xfrm rot="0">
              <a:off x="0" y="0"/>
              <a:ext cx="642051" cy="642051"/>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5293C"/>
              </a:solidFill>
            </p:spPr>
          </p:sp>
        </p:grpSp>
        <p:sp>
          <p:nvSpPr>
            <p:cNvPr name="Freeform 14" id="14"/>
            <p:cNvSpPr/>
            <p:nvPr/>
          </p:nvSpPr>
          <p:spPr>
            <a:xfrm flipH="false" flipV="false" rot="0">
              <a:off x="205355" y="192503"/>
              <a:ext cx="231341" cy="257046"/>
            </a:xfrm>
            <a:custGeom>
              <a:avLst/>
              <a:gdLst/>
              <a:ahLst/>
              <a:cxnLst/>
              <a:rect r="r" b="b" t="t" l="l"/>
              <a:pathLst>
                <a:path h="257046" w="231341">
                  <a:moveTo>
                    <a:pt x="0" y="0"/>
                  </a:moveTo>
                  <a:lnTo>
                    <a:pt x="231341" y="0"/>
                  </a:lnTo>
                  <a:lnTo>
                    <a:pt x="231341" y="257045"/>
                  </a:lnTo>
                  <a:lnTo>
                    <a:pt x="0" y="2570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5" id="15"/>
          <p:cNvGrpSpPr/>
          <p:nvPr/>
        </p:nvGrpSpPr>
        <p:grpSpPr>
          <a:xfrm rot="0">
            <a:off x="11776267" y="1028700"/>
            <a:ext cx="6864655" cy="8229600"/>
            <a:chOff x="0" y="0"/>
            <a:chExt cx="1063515" cy="1274980"/>
          </a:xfrm>
        </p:grpSpPr>
        <p:sp>
          <p:nvSpPr>
            <p:cNvPr name="Freeform 16" id="16"/>
            <p:cNvSpPr/>
            <p:nvPr/>
          </p:nvSpPr>
          <p:spPr>
            <a:xfrm flipH="false" flipV="false" rot="0">
              <a:off x="0" y="0"/>
              <a:ext cx="1063515" cy="1274980"/>
            </a:xfrm>
            <a:custGeom>
              <a:avLst/>
              <a:gdLst/>
              <a:ahLst/>
              <a:cxnLst/>
              <a:rect r="r" b="b" t="t" l="l"/>
              <a:pathLst>
                <a:path h="1274980" w="1063515">
                  <a:moveTo>
                    <a:pt x="45112" y="0"/>
                  </a:moveTo>
                  <a:lnTo>
                    <a:pt x="1018403" y="0"/>
                  </a:lnTo>
                  <a:cubicBezTo>
                    <a:pt x="1030367" y="0"/>
                    <a:pt x="1041842" y="4753"/>
                    <a:pt x="1050302" y="13213"/>
                  </a:cubicBezTo>
                  <a:cubicBezTo>
                    <a:pt x="1058762" y="21673"/>
                    <a:pt x="1063515" y="33147"/>
                    <a:pt x="1063515" y="45112"/>
                  </a:cubicBezTo>
                  <a:lnTo>
                    <a:pt x="1063515" y="1229869"/>
                  </a:lnTo>
                  <a:cubicBezTo>
                    <a:pt x="1063515" y="1241833"/>
                    <a:pt x="1058762" y="1253307"/>
                    <a:pt x="1050302" y="1261767"/>
                  </a:cubicBezTo>
                  <a:cubicBezTo>
                    <a:pt x="1041842" y="1270228"/>
                    <a:pt x="1030367" y="1274980"/>
                    <a:pt x="1018403" y="1274980"/>
                  </a:cubicBezTo>
                  <a:lnTo>
                    <a:pt x="45112" y="1274980"/>
                  </a:lnTo>
                  <a:cubicBezTo>
                    <a:pt x="33147" y="1274980"/>
                    <a:pt x="21673" y="1270228"/>
                    <a:pt x="13213" y="1261767"/>
                  </a:cubicBezTo>
                  <a:cubicBezTo>
                    <a:pt x="4753" y="1253307"/>
                    <a:pt x="0" y="1241833"/>
                    <a:pt x="0" y="1229869"/>
                  </a:cubicBezTo>
                  <a:lnTo>
                    <a:pt x="0" y="45112"/>
                  </a:lnTo>
                  <a:cubicBezTo>
                    <a:pt x="0" y="33147"/>
                    <a:pt x="4753" y="21673"/>
                    <a:pt x="13213" y="13213"/>
                  </a:cubicBezTo>
                  <a:cubicBezTo>
                    <a:pt x="21673" y="4753"/>
                    <a:pt x="33147" y="0"/>
                    <a:pt x="45112" y="0"/>
                  </a:cubicBezTo>
                  <a:close/>
                </a:path>
              </a:pathLst>
            </a:custGeom>
            <a:blipFill>
              <a:blip r:embed="rId9"/>
              <a:stretch>
                <a:fillRect l="-45906" t="0" r="-45906" b="0"/>
              </a:stretch>
            </a:blipFill>
          </p:spPr>
        </p:sp>
      </p:grpSp>
      <p:sp>
        <p:nvSpPr>
          <p:cNvPr name="TextBox 17" id="17"/>
          <p:cNvSpPr txBox="true"/>
          <p:nvPr/>
        </p:nvSpPr>
        <p:spPr>
          <a:xfrm rot="0">
            <a:off x="1673644" y="2869155"/>
            <a:ext cx="8838209" cy="2470152"/>
          </a:xfrm>
          <a:prstGeom prst="rect">
            <a:avLst/>
          </a:prstGeom>
        </p:spPr>
        <p:txBody>
          <a:bodyPr anchor="t" rtlCol="false" tIns="0" lIns="0" bIns="0" rIns="0">
            <a:spAutoFit/>
          </a:bodyPr>
          <a:lstStyle/>
          <a:p>
            <a:pPr algn="l">
              <a:lnSpc>
                <a:spcPts val="9350"/>
              </a:lnSpc>
            </a:pPr>
            <a:r>
              <a:rPr lang="en-US" sz="8500" b="true">
                <a:solidFill>
                  <a:srgbClr val="111111"/>
                </a:solidFill>
                <a:latin typeface="Poppins Semi-Bold"/>
                <a:ea typeface="Poppins Semi-Bold"/>
                <a:cs typeface="Poppins Semi-Bold"/>
                <a:sym typeface="Poppins Semi-Bold"/>
              </a:rPr>
              <a:t>Home Credit</a:t>
            </a:r>
          </a:p>
          <a:p>
            <a:pPr algn="l" marL="0" indent="0" lvl="0">
              <a:lnSpc>
                <a:spcPts val="9350"/>
              </a:lnSpc>
            </a:pPr>
            <a:r>
              <a:rPr lang="en-US" b="true" sz="8500">
                <a:solidFill>
                  <a:srgbClr val="111111"/>
                </a:solidFill>
                <a:latin typeface="Poppins Semi-Bold"/>
                <a:ea typeface="Poppins Semi-Bold"/>
                <a:cs typeface="Poppins Semi-Bold"/>
                <a:sym typeface="Poppins Semi-Bold"/>
              </a:rPr>
              <a:t>Risk Prediction</a:t>
            </a:r>
          </a:p>
        </p:txBody>
      </p:sp>
      <p:sp>
        <p:nvSpPr>
          <p:cNvPr name="TextBox 18" id="18"/>
          <p:cNvSpPr txBox="true"/>
          <p:nvPr/>
        </p:nvSpPr>
        <p:spPr>
          <a:xfrm rot="0">
            <a:off x="1028700" y="8474790"/>
            <a:ext cx="8838209" cy="54292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111111"/>
                </a:solidFill>
                <a:latin typeface="Poppins"/>
                <a:ea typeface="Poppins"/>
                <a:cs typeface="Poppins"/>
                <a:sym typeface="Poppins"/>
              </a:rPr>
              <a:t>By : Khalid Destiawan</a:t>
            </a:r>
          </a:p>
        </p:txBody>
      </p:sp>
      <p:sp>
        <p:nvSpPr>
          <p:cNvPr name="Freeform 19" id="19"/>
          <p:cNvSpPr/>
          <p:nvPr/>
        </p:nvSpPr>
        <p:spPr>
          <a:xfrm flipH="false" flipV="false" rot="0">
            <a:off x="1028700"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1673644" y="5253581"/>
            <a:ext cx="8838209" cy="54292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111111"/>
                </a:solidFill>
                <a:latin typeface="Poppins"/>
                <a:ea typeface="Poppins"/>
                <a:cs typeface="Poppins"/>
                <a:sym typeface="Poppins"/>
              </a:rPr>
              <a:t>Data Science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00707" y="8054192"/>
            <a:ext cx="11517185" cy="2408216"/>
          </a:xfrm>
          <a:custGeom>
            <a:avLst/>
            <a:gdLst/>
            <a:ahLst/>
            <a:cxnLst/>
            <a:rect r="r" b="b" t="t" l="l"/>
            <a:pathLst>
              <a:path h="2408216" w="11517185">
                <a:moveTo>
                  <a:pt x="0" y="0"/>
                </a:moveTo>
                <a:lnTo>
                  <a:pt x="11517186" y="0"/>
                </a:lnTo>
                <a:lnTo>
                  <a:pt x="11517186" y="2408216"/>
                </a:lnTo>
                <a:lnTo>
                  <a:pt x="0" y="2408216"/>
                </a:lnTo>
                <a:lnTo>
                  <a:pt x="0" y="0"/>
                </a:lnTo>
                <a:close/>
              </a:path>
            </a:pathLst>
          </a:custGeom>
          <a:blipFill>
            <a:blip r:embed="rId2"/>
            <a:stretch>
              <a:fillRect l="0" t="0" r="0" b="-297342"/>
            </a:stretch>
          </a:blipFill>
        </p:spPr>
      </p:sp>
      <p:sp>
        <p:nvSpPr>
          <p:cNvPr name="Freeform 3" id="3"/>
          <p:cNvSpPr/>
          <p:nvPr/>
        </p:nvSpPr>
        <p:spPr>
          <a:xfrm flipH="false" flipV="false" rot="0">
            <a:off x="0" y="5303863"/>
            <a:ext cx="4381792" cy="4972246"/>
          </a:xfrm>
          <a:custGeom>
            <a:avLst/>
            <a:gdLst/>
            <a:ahLst/>
            <a:cxnLst/>
            <a:rect r="r" b="b" t="t" l="l"/>
            <a:pathLst>
              <a:path h="4972246" w="4381792">
                <a:moveTo>
                  <a:pt x="0" y="0"/>
                </a:moveTo>
                <a:lnTo>
                  <a:pt x="4381792" y="0"/>
                </a:lnTo>
                <a:lnTo>
                  <a:pt x="4381792" y="4972246"/>
                </a:lnTo>
                <a:lnTo>
                  <a:pt x="0" y="49722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3587"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932645" y="0"/>
            <a:ext cx="11517185" cy="2408216"/>
          </a:xfrm>
          <a:custGeom>
            <a:avLst/>
            <a:gdLst/>
            <a:ahLst/>
            <a:cxnLst/>
            <a:rect r="r" b="b" t="t" l="l"/>
            <a:pathLst>
              <a:path h="2408216" w="11517185">
                <a:moveTo>
                  <a:pt x="0" y="0"/>
                </a:moveTo>
                <a:lnTo>
                  <a:pt x="11517185" y="0"/>
                </a:lnTo>
                <a:lnTo>
                  <a:pt x="11517185" y="2408216"/>
                </a:lnTo>
                <a:lnTo>
                  <a:pt x="0" y="2408216"/>
                </a:lnTo>
                <a:lnTo>
                  <a:pt x="0" y="0"/>
                </a:lnTo>
                <a:close/>
              </a:path>
            </a:pathLst>
          </a:custGeom>
          <a:blipFill>
            <a:blip r:embed="rId2"/>
            <a:stretch>
              <a:fillRect l="0" t="-297342" r="0" b="0"/>
            </a:stretch>
          </a:blipFill>
        </p:spPr>
      </p:sp>
      <p:sp>
        <p:nvSpPr>
          <p:cNvPr name="Freeform 6" id="6"/>
          <p:cNvSpPr/>
          <p:nvPr/>
        </p:nvSpPr>
        <p:spPr>
          <a:xfrm flipH="false" flipV="false" rot="-5400000">
            <a:off x="11372851" y="2132895"/>
            <a:ext cx="11517185" cy="2408216"/>
          </a:xfrm>
          <a:custGeom>
            <a:avLst/>
            <a:gdLst/>
            <a:ahLst/>
            <a:cxnLst/>
            <a:rect r="r" b="b" t="t" l="l"/>
            <a:pathLst>
              <a:path h="2408216" w="11517185">
                <a:moveTo>
                  <a:pt x="0" y="0"/>
                </a:moveTo>
                <a:lnTo>
                  <a:pt x="11517185" y="0"/>
                </a:lnTo>
                <a:lnTo>
                  <a:pt x="11517185" y="2408216"/>
                </a:lnTo>
                <a:lnTo>
                  <a:pt x="0" y="2408216"/>
                </a:lnTo>
                <a:lnTo>
                  <a:pt x="0" y="0"/>
                </a:lnTo>
                <a:close/>
              </a:path>
            </a:pathLst>
          </a:custGeom>
          <a:blipFill>
            <a:blip r:embed="rId2"/>
            <a:stretch>
              <a:fillRect l="0" t="0" r="0" b="-297342"/>
            </a:stretch>
          </a:blipFill>
        </p:spPr>
      </p:sp>
      <p:sp>
        <p:nvSpPr>
          <p:cNvPr name="AutoShape 7" id="7"/>
          <p:cNvSpPr/>
          <p:nvPr/>
        </p:nvSpPr>
        <p:spPr>
          <a:xfrm>
            <a:off x="5093759" y="5303863"/>
            <a:ext cx="7634562" cy="0"/>
          </a:xfrm>
          <a:prstGeom prst="line">
            <a:avLst/>
          </a:prstGeom>
          <a:ln cap="flat" w="47625">
            <a:solidFill>
              <a:srgbClr val="000000"/>
            </a:solidFill>
            <a:prstDash val="solid"/>
            <a:headEnd type="none" len="sm" w="sm"/>
            <a:tailEnd type="none" len="sm" w="sm"/>
          </a:ln>
        </p:spPr>
      </p:sp>
      <p:sp>
        <p:nvSpPr>
          <p:cNvPr name="Freeform 8" id="8">
            <a:hlinkClick r:id="rId9" tooltip="http://www.linkedin.com/in/khaliddestiawan"/>
          </p:cNvPr>
          <p:cNvSpPr/>
          <p:nvPr/>
        </p:nvSpPr>
        <p:spPr>
          <a:xfrm flipH="false" flipV="false" rot="0">
            <a:off x="8595462" y="5603557"/>
            <a:ext cx="1223012" cy="1223012"/>
          </a:xfrm>
          <a:custGeom>
            <a:avLst/>
            <a:gdLst/>
            <a:ahLst/>
            <a:cxnLst/>
            <a:rect r="r" b="b" t="t" l="l"/>
            <a:pathLst>
              <a:path h="1223012" w="1223012">
                <a:moveTo>
                  <a:pt x="0" y="0"/>
                </a:moveTo>
                <a:lnTo>
                  <a:pt x="1223012" y="0"/>
                </a:lnTo>
                <a:lnTo>
                  <a:pt x="1223012" y="1223012"/>
                </a:lnTo>
                <a:lnTo>
                  <a:pt x="0" y="12230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a:hlinkClick r:id="rId12" tooltip="mailto:khaliddestiawan@gmail.com"/>
          </p:cNvPr>
          <p:cNvSpPr/>
          <p:nvPr/>
        </p:nvSpPr>
        <p:spPr>
          <a:xfrm flipH="false" flipV="false" rot="0">
            <a:off x="10316978" y="5603557"/>
            <a:ext cx="1204667" cy="1223012"/>
          </a:xfrm>
          <a:custGeom>
            <a:avLst/>
            <a:gdLst/>
            <a:ahLst/>
            <a:cxnLst/>
            <a:rect r="r" b="b" t="t" l="l"/>
            <a:pathLst>
              <a:path h="1223012" w="1204667">
                <a:moveTo>
                  <a:pt x="0" y="0"/>
                </a:moveTo>
                <a:lnTo>
                  <a:pt x="1204667" y="0"/>
                </a:lnTo>
                <a:lnTo>
                  <a:pt x="1204667" y="1223012"/>
                </a:lnTo>
                <a:lnTo>
                  <a:pt x="0" y="12230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a:hlinkClick r:id="rId15" tooltip="https://github.com/khaliddestiawan/Home_Credit_Risk_Prediction"/>
          </p:cNvPr>
          <p:cNvSpPr/>
          <p:nvPr/>
        </p:nvSpPr>
        <p:spPr>
          <a:xfrm flipH="false" flipV="false" rot="0">
            <a:off x="5801479" y="8646794"/>
            <a:ext cx="1174092" cy="1223012"/>
          </a:xfrm>
          <a:custGeom>
            <a:avLst/>
            <a:gdLst/>
            <a:ahLst/>
            <a:cxnLst/>
            <a:rect r="r" b="b" t="t" l="l"/>
            <a:pathLst>
              <a:path h="1223012" w="1174092">
                <a:moveTo>
                  <a:pt x="0" y="0"/>
                </a:moveTo>
                <a:lnTo>
                  <a:pt x="1174091" y="0"/>
                </a:lnTo>
                <a:lnTo>
                  <a:pt x="1174091" y="1223012"/>
                </a:lnTo>
                <a:lnTo>
                  <a:pt x="0" y="12230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0">
            <a:off x="5093759" y="5946815"/>
            <a:ext cx="3244818" cy="517334"/>
          </a:xfrm>
          <a:prstGeom prst="rect">
            <a:avLst/>
          </a:prstGeom>
        </p:spPr>
        <p:txBody>
          <a:bodyPr anchor="t" rtlCol="false" tIns="0" lIns="0" bIns="0" rIns="0">
            <a:spAutoFit/>
          </a:bodyPr>
          <a:lstStyle/>
          <a:p>
            <a:pPr algn="l" marL="0" indent="0" lvl="0">
              <a:lnSpc>
                <a:spcPts val="3992"/>
              </a:lnSpc>
              <a:spcBef>
                <a:spcPct val="0"/>
              </a:spcBef>
            </a:pPr>
            <a:r>
              <a:rPr lang="en-US" b="true" sz="2851">
                <a:solidFill>
                  <a:srgbClr val="25293C"/>
                </a:solidFill>
                <a:latin typeface="Poppins Bold"/>
                <a:ea typeface="Poppins Bold"/>
                <a:cs typeface="Poppins Bold"/>
                <a:sym typeface="Poppins Bold"/>
              </a:rPr>
              <a:t>CONTACT ME AT : </a:t>
            </a:r>
          </a:p>
        </p:txBody>
      </p:sp>
      <p:sp>
        <p:nvSpPr>
          <p:cNvPr name="TextBox 12" id="12"/>
          <p:cNvSpPr txBox="true"/>
          <p:nvPr/>
        </p:nvSpPr>
        <p:spPr>
          <a:xfrm rot="0">
            <a:off x="5093759" y="4216227"/>
            <a:ext cx="8100482" cy="1065235"/>
          </a:xfrm>
          <a:prstGeom prst="rect">
            <a:avLst/>
          </a:prstGeom>
        </p:spPr>
        <p:txBody>
          <a:bodyPr anchor="t" rtlCol="false" tIns="0" lIns="0" bIns="0" rIns="0">
            <a:spAutoFit/>
          </a:bodyPr>
          <a:lstStyle/>
          <a:p>
            <a:pPr algn="l" marL="0" indent="0" lvl="0">
              <a:lnSpc>
                <a:spcPts val="7983"/>
              </a:lnSpc>
              <a:spcBef>
                <a:spcPct val="0"/>
              </a:spcBef>
            </a:pPr>
            <a:r>
              <a:rPr lang="en-US" b="true" sz="6652">
                <a:solidFill>
                  <a:srgbClr val="25293C"/>
                </a:solidFill>
                <a:latin typeface="Poppins Semi-Bold"/>
                <a:ea typeface="Poppins Semi-Bold"/>
                <a:cs typeface="Poppins Semi-Bold"/>
                <a:sym typeface="Poppins Semi-Bold"/>
              </a:rPr>
              <a:t>THANK YOU</a:t>
            </a:r>
          </a:p>
        </p:txBody>
      </p:sp>
      <p:sp>
        <p:nvSpPr>
          <p:cNvPr name="TextBox 13" id="13"/>
          <p:cNvSpPr txBox="true"/>
          <p:nvPr/>
        </p:nvSpPr>
        <p:spPr>
          <a:xfrm rot="0">
            <a:off x="3143706" y="8956770"/>
            <a:ext cx="3244818" cy="517334"/>
          </a:xfrm>
          <a:prstGeom prst="rect">
            <a:avLst/>
          </a:prstGeom>
        </p:spPr>
        <p:txBody>
          <a:bodyPr anchor="t" rtlCol="false" tIns="0" lIns="0" bIns="0" rIns="0">
            <a:spAutoFit/>
          </a:bodyPr>
          <a:lstStyle/>
          <a:p>
            <a:pPr algn="l" marL="0" indent="0" lvl="0">
              <a:lnSpc>
                <a:spcPts val="3992"/>
              </a:lnSpc>
              <a:spcBef>
                <a:spcPct val="0"/>
              </a:spcBef>
            </a:pPr>
            <a:r>
              <a:rPr lang="en-US" b="true" sz="2851">
                <a:solidFill>
                  <a:srgbClr val="25293C"/>
                </a:solidFill>
                <a:latin typeface="Poppins Bold"/>
                <a:ea typeface="Poppins Bold"/>
                <a:cs typeface="Poppins Bold"/>
                <a:sym typeface="Poppins Bold"/>
              </a:rPr>
              <a:t>GITHUB REPO: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1403350"/>
            <a:ext cx="2762917" cy="350409"/>
          </a:xfrm>
          <a:prstGeom prst="line">
            <a:avLst/>
          </a:prstGeom>
          <a:ln cap="flat" w="47625">
            <a:solidFill>
              <a:srgbClr val="25293C"/>
            </a:solidFill>
            <a:prstDash val="solid"/>
            <a:headEnd type="none" len="sm" w="sm"/>
            <a:tailEnd type="none" len="sm" w="sm"/>
          </a:ln>
        </p:spPr>
      </p:sp>
      <p:grpSp>
        <p:nvGrpSpPr>
          <p:cNvPr name="Group 3" id="3"/>
          <p:cNvGrpSpPr/>
          <p:nvPr/>
        </p:nvGrpSpPr>
        <p:grpSpPr>
          <a:xfrm rot="0">
            <a:off x="12431195" y="5651206"/>
            <a:ext cx="4659140" cy="3607094"/>
            <a:chOff x="0" y="0"/>
            <a:chExt cx="6212187" cy="4809458"/>
          </a:xfrm>
        </p:grpSpPr>
        <p:sp>
          <p:nvSpPr>
            <p:cNvPr name="Freeform 4" id="4"/>
            <p:cNvSpPr/>
            <p:nvPr/>
          </p:nvSpPr>
          <p:spPr>
            <a:xfrm flipH="false" flipV="false" rot="0">
              <a:off x="0" y="0"/>
              <a:ext cx="6212187" cy="4809458"/>
            </a:xfrm>
            <a:custGeom>
              <a:avLst/>
              <a:gdLst/>
              <a:ahLst/>
              <a:cxnLst/>
              <a:rect r="r" b="b" t="t" l="l"/>
              <a:pathLst>
                <a:path h="4809458" w="6212187">
                  <a:moveTo>
                    <a:pt x="0" y="0"/>
                  </a:moveTo>
                  <a:lnTo>
                    <a:pt x="6212187" y="0"/>
                  </a:lnTo>
                  <a:lnTo>
                    <a:pt x="6212187" y="4809458"/>
                  </a:lnTo>
                  <a:lnTo>
                    <a:pt x="0" y="4809458"/>
                  </a:lnTo>
                  <a:close/>
                </a:path>
              </a:pathLst>
            </a:custGeom>
            <a:blipFill>
              <a:blip r:embed="rId2"/>
              <a:stretch>
                <a:fillRect l="-8064" t="0" r="-8064" b="0"/>
              </a:stretch>
            </a:blipFill>
          </p:spPr>
        </p:sp>
      </p:grpSp>
      <p:sp>
        <p:nvSpPr>
          <p:cNvPr name="TextBox 5" id="5"/>
          <p:cNvSpPr txBox="true"/>
          <p:nvPr/>
        </p:nvSpPr>
        <p:spPr>
          <a:xfrm rot="0">
            <a:off x="1028700" y="981075"/>
            <a:ext cx="5201984" cy="422275"/>
          </a:xfrm>
          <a:prstGeom prst="rect">
            <a:avLst/>
          </a:prstGeom>
        </p:spPr>
        <p:txBody>
          <a:bodyPr anchor="t" rtlCol="false" tIns="0" lIns="0" bIns="0" rIns="0">
            <a:spAutoFit/>
          </a:bodyPr>
          <a:lstStyle/>
          <a:p>
            <a:pPr algn="l" marL="0" indent="0" lvl="0">
              <a:lnSpc>
                <a:spcPts val="3500"/>
              </a:lnSpc>
            </a:pPr>
            <a:r>
              <a:rPr lang="en-US" sz="2500">
                <a:solidFill>
                  <a:srgbClr val="111111"/>
                </a:solidFill>
                <a:latin typeface="Open Sauce"/>
                <a:ea typeface="Open Sauce"/>
                <a:cs typeface="Open Sauce"/>
                <a:sym typeface="Open Sauce"/>
              </a:rPr>
              <a:t>Problem Research</a:t>
            </a:r>
          </a:p>
        </p:txBody>
      </p:sp>
      <p:sp>
        <p:nvSpPr>
          <p:cNvPr name="TextBox 6" id="6"/>
          <p:cNvSpPr txBox="true"/>
          <p:nvPr/>
        </p:nvSpPr>
        <p:spPr>
          <a:xfrm rot="0">
            <a:off x="1028700" y="2048735"/>
            <a:ext cx="9803735" cy="7138268"/>
          </a:xfrm>
          <a:prstGeom prst="rect">
            <a:avLst/>
          </a:prstGeom>
        </p:spPr>
        <p:txBody>
          <a:bodyPr anchor="t" rtlCol="false" tIns="0" lIns="0" bIns="0" rIns="0">
            <a:spAutoFit/>
          </a:bodyPr>
          <a:lstStyle/>
          <a:p>
            <a:pPr algn="l">
              <a:lnSpc>
                <a:spcPts val="3590"/>
              </a:lnSpc>
            </a:pPr>
            <a:r>
              <a:rPr lang="en-US" sz="2393" spc="88">
                <a:solidFill>
                  <a:srgbClr val="111111"/>
                </a:solidFill>
                <a:latin typeface="Open Sauce"/>
                <a:ea typeface="Open Sauce"/>
                <a:cs typeface="Open Sauce"/>
                <a:sym typeface="Open Sauce"/>
              </a:rPr>
              <a:t>Home Credit currently has many customers who want to know how eligible they are for loans. This project aimed to fully leverage existing data to predict which customers can repay loans, ensuring that those who are capable are not rejected when applying.</a:t>
            </a:r>
          </a:p>
          <a:p>
            <a:pPr algn="l">
              <a:lnSpc>
                <a:spcPts val="3590"/>
              </a:lnSpc>
            </a:pPr>
          </a:p>
          <a:p>
            <a:pPr algn="l">
              <a:lnSpc>
                <a:spcPts val="3590"/>
              </a:lnSpc>
            </a:pPr>
            <a:r>
              <a:rPr lang="en-US" sz="2393" spc="88">
                <a:solidFill>
                  <a:srgbClr val="111111"/>
                </a:solidFill>
                <a:latin typeface="Open Sauce"/>
                <a:ea typeface="Open Sauce"/>
                <a:cs typeface="Open Sauce"/>
                <a:sym typeface="Open Sauce"/>
              </a:rPr>
              <a:t>Additionally, it sought to predict and reject customers whose characteristics tend to lead to defaults, thereby reducing the company's losses. </a:t>
            </a:r>
          </a:p>
          <a:p>
            <a:pPr algn="l">
              <a:lnSpc>
                <a:spcPts val="3590"/>
              </a:lnSpc>
            </a:pPr>
          </a:p>
          <a:p>
            <a:pPr algn="l" marL="0" indent="0" lvl="0">
              <a:lnSpc>
                <a:spcPts val="3590"/>
              </a:lnSpc>
            </a:pPr>
            <a:r>
              <a:rPr lang="en-US" sz="2393" spc="88">
                <a:solidFill>
                  <a:srgbClr val="111111"/>
                </a:solidFill>
                <a:latin typeface="Open Sauce"/>
                <a:ea typeface="Open Sauce"/>
                <a:cs typeface="Open Sauce"/>
                <a:sym typeface="Open Sauce"/>
              </a:rPr>
              <a:t>Loans would be provided under conditions that meet regulations and align with targets. The evaluation was to be conducted by measuring the extent of the analysis performed. At least Two Machine Learning models were planned to be used, including Logistic Regression and Decision Tree.</a:t>
            </a:r>
          </a:p>
        </p:txBody>
      </p:sp>
      <p:grpSp>
        <p:nvGrpSpPr>
          <p:cNvPr name="Group 7" id="7"/>
          <p:cNvGrpSpPr/>
          <p:nvPr/>
        </p:nvGrpSpPr>
        <p:grpSpPr>
          <a:xfrm rot="0">
            <a:off x="12408145" y="1160742"/>
            <a:ext cx="4682190" cy="3607094"/>
            <a:chOff x="0" y="0"/>
            <a:chExt cx="6242920" cy="4809458"/>
          </a:xfrm>
        </p:grpSpPr>
        <p:sp>
          <p:nvSpPr>
            <p:cNvPr name="Freeform 8" id="8"/>
            <p:cNvSpPr/>
            <p:nvPr/>
          </p:nvSpPr>
          <p:spPr>
            <a:xfrm flipH="false" flipV="false" rot="0">
              <a:off x="0" y="0"/>
              <a:ext cx="6242920" cy="4809458"/>
            </a:xfrm>
            <a:custGeom>
              <a:avLst/>
              <a:gdLst/>
              <a:ahLst/>
              <a:cxnLst/>
              <a:rect r="r" b="b" t="t" l="l"/>
              <a:pathLst>
                <a:path h="4809458" w="6242920">
                  <a:moveTo>
                    <a:pt x="0" y="0"/>
                  </a:moveTo>
                  <a:lnTo>
                    <a:pt x="6242920" y="0"/>
                  </a:lnTo>
                  <a:lnTo>
                    <a:pt x="6242920" y="4809458"/>
                  </a:lnTo>
                  <a:lnTo>
                    <a:pt x="0" y="4809458"/>
                  </a:lnTo>
                  <a:close/>
                </a:path>
              </a:pathLst>
            </a:custGeom>
            <a:blipFill>
              <a:blip r:embed="rId3"/>
              <a:stretch>
                <a:fillRect l="-1359" t="0" r="-1359" b="0"/>
              </a:stretch>
            </a:blipFill>
          </p:spPr>
        </p:sp>
      </p:grpSp>
      <p:sp>
        <p:nvSpPr>
          <p:cNvPr name="Freeform 9" id="9"/>
          <p:cNvSpPr/>
          <p:nvPr/>
        </p:nvSpPr>
        <p:spPr>
          <a:xfrm flipH="false" flipV="false" rot="0">
            <a:off x="16921370" y="991777"/>
            <a:ext cx="337930" cy="337930"/>
          </a:xfrm>
          <a:custGeom>
            <a:avLst/>
            <a:gdLst/>
            <a:ahLst/>
            <a:cxnLst/>
            <a:rect r="r" b="b" t="t" l="l"/>
            <a:pathLst>
              <a:path h="337930" w="337930">
                <a:moveTo>
                  <a:pt x="0" y="0"/>
                </a:moveTo>
                <a:lnTo>
                  <a:pt x="337930" y="0"/>
                </a:lnTo>
                <a:lnTo>
                  <a:pt x="337930" y="337930"/>
                </a:lnTo>
                <a:lnTo>
                  <a:pt x="0" y="3379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97470" y="991777"/>
            <a:ext cx="337930" cy="337930"/>
          </a:xfrm>
          <a:custGeom>
            <a:avLst/>
            <a:gdLst/>
            <a:ahLst/>
            <a:cxnLst/>
            <a:rect r="r" b="b" t="t" l="l"/>
            <a:pathLst>
              <a:path h="337930" w="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6948" y="7595620"/>
            <a:ext cx="7376604" cy="2460189"/>
          </a:xfrm>
          <a:custGeom>
            <a:avLst/>
            <a:gdLst/>
            <a:ahLst/>
            <a:cxnLst/>
            <a:rect r="r" b="b" t="t" l="l"/>
            <a:pathLst>
              <a:path h="2460189" w="7376604">
                <a:moveTo>
                  <a:pt x="0" y="0"/>
                </a:moveTo>
                <a:lnTo>
                  <a:pt x="7376604" y="0"/>
                </a:lnTo>
                <a:lnTo>
                  <a:pt x="7376604" y="2460189"/>
                </a:lnTo>
                <a:lnTo>
                  <a:pt x="0" y="2460189"/>
                </a:lnTo>
                <a:lnTo>
                  <a:pt x="0" y="0"/>
                </a:lnTo>
                <a:close/>
              </a:path>
            </a:pathLst>
          </a:custGeom>
          <a:blipFill>
            <a:blip r:embed="rId6"/>
            <a:stretch>
              <a:fillRect l="-38374" t="0" r="-16618" b="-286111"/>
            </a:stretch>
          </a:blipFill>
        </p:spPr>
      </p:sp>
      <p:sp>
        <p:nvSpPr>
          <p:cNvPr name="Freeform 5" id="5"/>
          <p:cNvSpPr/>
          <p:nvPr/>
        </p:nvSpPr>
        <p:spPr>
          <a:xfrm flipH="false" flipV="false" rot="0">
            <a:off x="2014143" y="1745076"/>
            <a:ext cx="2406205" cy="2400189"/>
          </a:xfrm>
          <a:custGeom>
            <a:avLst/>
            <a:gdLst/>
            <a:ahLst/>
            <a:cxnLst/>
            <a:rect r="r" b="b" t="t" l="l"/>
            <a:pathLst>
              <a:path h="2400189" w="2406205">
                <a:moveTo>
                  <a:pt x="0" y="0"/>
                </a:moveTo>
                <a:lnTo>
                  <a:pt x="2406205" y="0"/>
                </a:lnTo>
                <a:lnTo>
                  <a:pt x="2406205" y="2400190"/>
                </a:lnTo>
                <a:lnTo>
                  <a:pt x="0" y="24001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763623" y="1779576"/>
            <a:ext cx="2399304" cy="2399304"/>
          </a:xfrm>
          <a:custGeom>
            <a:avLst/>
            <a:gdLst/>
            <a:ahLst/>
            <a:cxnLst/>
            <a:rect r="r" b="b" t="t" l="l"/>
            <a:pathLst>
              <a:path h="2399304" w="2399304">
                <a:moveTo>
                  <a:pt x="0" y="0"/>
                </a:moveTo>
                <a:lnTo>
                  <a:pt x="2399304" y="0"/>
                </a:lnTo>
                <a:lnTo>
                  <a:pt x="2399304" y="2399304"/>
                </a:lnTo>
                <a:lnTo>
                  <a:pt x="0" y="23993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3899018" y="1677849"/>
            <a:ext cx="2467417" cy="2467417"/>
          </a:xfrm>
          <a:custGeom>
            <a:avLst/>
            <a:gdLst/>
            <a:ahLst/>
            <a:cxnLst/>
            <a:rect r="r" b="b" t="t" l="l"/>
            <a:pathLst>
              <a:path h="2467417" w="2467417">
                <a:moveTo>
                  <a:pt x="0" y="0"/>
                </a:moveTo>
                <a:lnTo>
                  <a:pt x="2467417" y="0"/>
                </a:lnTo>
                <a:lnTo>
                  <a:pt x="2467417" y="2467417"/>
                </a:lnTo>
                <a:lnTo>
                  <a:pt x="0" y="246741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6325495" y="5600700"/>
            <a:ext cx="5729763" cy="3452182"/>
          </a:xfrm>
          <a:custGeom>
            <a:avLst/>
            <a:gdLst/>
            <a:ahLst/>
            <a:cxnLst/>
            <a:rect r="r" b="b" t="t" l="l"/>
            <a:pathLst>
              <a:path h="3452182" w="5729763">
                <a:moveTo>
                  <a:pt x="0" y="0"/>
                </a:moveTo>
                <a:lnTo>
                  <a:pt x="5729763" y="0"/>
                </a:lnTo>
                <a:lnTo>
                  <a:pt x="5729763" y="3452182"/>
                </a:lnTo>
                <a:lnTo>
                  <a:pt x="0" y="34521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2421676" y="4562475"/>
            <a:ext cx="1240731" cy="581025"/>
          </a:xfrm>
          <a:prstGeom prst="rect">
            <a:avLst/>
          </a:prstGeom>
        </p:spPr>
        <p:txBody>
          <a:bodyPr anchor="t" rtlCol="false" tIns="0" lIns="0" bIns="0" rIns="0">
            <a:spAutoFit/>
          </a:bodyPr>
          <a:lstStyle/>
          <a:p>
            <a:pPr algn="ctr">
              <a:lnSpc>
                <a:spcPts val="4724"/>
              </a:lnSpc>
              <a:spcBef>
                <a:spcPct val="0"/>
              </a:spcBef>
            </a:pPr>
            <a:r>
              <a:rPr lang="en-US" b="true" sz="3374">
                <a:solidFill>
                  <a:srgbClr val="000000"/>
                </a:solidFill>
                <a:latin typeface="Open Sauce Bold"/>
                <a:ea typeface="Open Sauce Bold"/>
                <a:cs typeface="Open Sauce Bold"/>
                <a:sym typeface="Open Sauce Bold"/>
              </a:rPr>
              <a:t>GOAL</a:t>
            </a:r>
          </a:p>
        </p:txBody>
      </p:sp>
      <p:sp>
        <p:nvSpPr>
          <p:cNvPr name="TextBox 10" id="10"/>
          <p:cNvSpPr txBox="true"/>
          <p:nvPr/>
        </p:nvSpPr>
        <p:spPr>
          <a:xfrm rot="0">
            <a:off x="14144458" y="4562475"/>
            <a:ext cx="1976537" cy="581025"/>
          </a:xfrm>
          <a:prstGeom prst="rect">
            <a:avLst/>
          </a:prstGeom>
        </p:spPr>
        <p:txBody>
          <a:bodyPr anchor="t" rtlCol="false" tIns="0" lIns="0" bIns="0" rIns="0">
            <a:spAutoFit/>
          </a:bodyPr>
          <a:lstStyle/>
          <a:p>
            <a:pPr algn="ctr">
              <a:lnSpc>
                <a:spcPts val="4724"/>
              </a:lnSpc>
              <a:spcBef>
                <a:spcPct val="0"/>
              </a:spcBef>
            </a:pPr>
            <a:r>
              <a:rPr lang="en-US" b="true" sz="3374">
                <a:solidFill>
                  <a:srgbClr val="000000"/>
                </a:solidFill>
                <a:latin typeface="Open Sauce Bold"/>
                <a:ea typeface="Open Sauce Bold"/>
                <a:cs typeface="Open Sauce Bold"/>
                <a:sym typeface="Open Sauce Bold"/>
              </a:rPr>
              <a:t>METRICS</a:t>
            </a:r>
          </a:p>
        </p:txBody>
      </p:sp>
      <p:sp>
        <p:nvSpPr>
          <p:cNvPr name="TextBox 11" id="11"/>
          <p:cNvSpPr txBox="true"/>
          <p:nvPr/>
        </p:nvSpPr>
        <p:spPr>
          <a:xfrm rot="0">
            <a:off x="8153049" y="4562475"/>
            <a:ext cx="2371328" cy="581025"/>
          </a:xfrm>
          <a:prstGeom prst="rect">
            <a:avLst/>
          </a:prstGeom>
        </p:spPr>
        <p:txBody>
          <a:bodyPr anchor="t" rtlCol="false" tIns="0" lIns="0" bIns="0" rIns="0">
            <a:spAutoFit/>
          </a:bodyPr>
          <a:lstStyle/>
          <a:p>
            <a:pPr algn="ctr">
              <a:lnSpc>
                <a:spcPts val="4724"/>
              </a:lnSpc>
              <a:spcBef>
                <a:spcPct val="0"/>
              </a:spcBef>
            </a:pPr>
            <a:r>
              <a:rPr lang="en-US" b="true" sz="3374">
                <a:solidFill>
                  <a:srgbClr val="000000"/>
                </a:solidFill>
                <a:latin typeface="Open Sauce Bold"/>
                <a:ea typeface="Open Sauce Bold"/>
                <a:cs typeface="Open Sauce Bold"/>
                <a:sym typeface="Open Sauce Bold"/>
              </a:rPr>
              <a:t>OBJECTIVE</a:t>
            </a:r>
          </a:p>
        </p:txBody>
      </p:sp>
      <p:sp>
        <p:nvSpPr>
          <p:cNvPr name="Freeform 12" id="12"/>
          <p:cNvSpPr/>
          <p:nvPr/>
        </p:nvSpPr>
        <p:spPr>
          <a:xfrm flipH="false" flipV="false" rot="0">
            <a:off x="592329" y="5638800"/>
            <a:ext cx="5170648" cy="3115316"/>
          </a:xfrm>
          <a:custGeom>
            <a:avLst/>
            <a:gdLst/>
            <a:ahLst/>
            <a:cxnLst/>
            <a:rect r="r" b="b" t="t" l="l"/>
            <a:pathLst>
              <a:path h="3115316" w="5170648">
                <a:moveTo>
                  <a:pt x="0" y="0"/>
                </a:moveTo>
                <a:lnTo>
                  <a:pt x="5170649" y="0"/>
                </a:lnTo>
                <a:lnTo>
                  <a:pt x="5170649" y="3115316"/>
                </a:lnTo>
                <a:lnTo>
                  <a:pt x="0" y="311531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12528638" y="5718017"/>
            <a:ext cx="5413580" cy="3261682"/>
          </a:xfrm>
          <a:custGeom>
            <a:avLst/>
            <a:gdLst/>
            <a:ahLst/>
            <a:cxnLst/>
            <a:rect r="r" b="b" t="t" l="l"/>
            <a:pathLst>
              <a:path h="3261682" w="5413580">
                <a:moveTo>
                  <a:pt x="0" y="0"/>
                </a:moveTo>
                <a:lnTo>
                  <a:pt x="5413580" y="0"/>
                </a:lnTo>
                <a:lnTo>
                  <a:pt x="5413580" y="3261682"/>
                </a:lnTo>
                <a:lnTo>
                  <a:pt x="0" y="32616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4" id="14"/>
          <p:cNvSpPr txBox="true"/>
          <p:nvPr/>
        </p:nvSpPr>
        <p:spPr>
          <a:xfrm rot="0">
            <a:off x="1449587" y="6267135"/>
            <a:ext cx="3456133" cy="1811020"/>
          </a:xfrm>
          <a:prstGeom prst="rect">
            <a:avLst/>
          </a:prstGeom>
        </p:spPr>
        <p:txBody>
          <a:bodyPr anchor="t" rtlCol="false" tIns="0" lIns="0" bIns="0" rIns="0">
            <a:spAutoFit/>
          </a:bodyPr>
          <a:lstStyle/>
          <a:p>
            <a:pPr algn="ctr">
              <a:lnSpc>
                <a:spcPts val="3605"/>
              </a:lnSpc>
              <a:spcBef>
                <a:spcPct val="0"/>
              </a:spcBef>
            </a:pPr>
            <a:r>
              <a:rPr lang="en-US" sz="2575">
                <a:solidFill>
                  <a:srgbClr val="000000"/>
                </a:solidFill>
                <a:latin typeface="Open Sauce"/>
                <a:ea typeface="Open Sauce"/>
                <a:cs typeface="Open Sauce"/>
                <a:sym typeface="Open Sauce"/>
              </a:rPr>
              <a:t>To Predict client that default on payment, and reduce company loss</a:t>
            </a:r>
          </a:p>
        </p:txBody>
      </p:sp>
      <p:sp>
        <p:nvSpPr>
          <p:cNvPr name="TextBox 15" id="15"/>
          <p:cNvSpPr txBox="true"/>
          <p:nvPr/>
        </p:nvSpPr>
        <p:spPr>
          <a:xfrm rot="0">
            <a:off x="6439795" y="6190935"/>
            <a:ext cx="5408410" cy="2268220"/>
          </a:xfrm>
          <a:prstGeom prst="rect">
            <a:avLst/>
          </a:prstGeom>
        </p:spPr>
        <p:txBody>
          <a:bodyPr anchor="t" rtlCol="false" tIns="0" lIns="0" bIns="0" rIns="0">
            <a:spAutoFit/>
          </a:bodyPr>
          <a:lstStyle/>
          <a:p>
            <a:pPr algn="ctr">
              <a:lnSpc>
                <a:spcPts val="3605"/>
              </a:lnSpc>
              <a:spcBef>
                <a:spcPct val="0"/>
              </a:spcBef>
            </a:pPr>
            <a:r>
              <a:rPr lang="en-US" sz="2575">
                <a:solidFill>
                  <a:srgbClr val="000000"/>
                </a:solidFill>
                <a:latin typeface="Open Sauce"/>
                <a:ea typeface="Open Sauce"/>
                <a:cs typeface="Open Sauce"/>
                <a:sym typeface="Open Sauce"/>
              </a:rPr>
              <a:t>Building a predictive model that can identify potential clients who can repay loans, as well as classify clients at risk of becoming defaulters.</a:t>
            </a:r>
          </a:p>
        </p:txBody>
      </p:sp>
      <p:sp>
        <p:nvSpPr>
          <p:cNvPr name="TextBox 16" id="16"/>
          <p:cNvSpPr txBox="true"/>
          <p:nvPr/>
        </p:nvSpPr>
        <p:spPr>
          <a:xfrm rot="0">
            <a:off x="12528638" y="6190935"/>
            <a:ext cx="5208177" cy="2268220"/>
          </a:xfrm>
          <a:prstGeom prst="rect">
            <a:avLst/>
          </a:prstGeom>
        </p:spPr>
        <p:txBody>
          <a:bodyPr anchor="t" rtlCol="false" tIns="0" lIns="0" bIns="0" rIns="0">
            <a:spAutoFit/>
          </a:bodyPr>
          <a:lstStyle/>
          <a:p>
            <a:pPr algn="ctr">
              <a:lnSpc>
                <a:spcPts val="3605"/>
              </a:lnSpc>
              <a:spcBef>
                <a:spcPct val="0"/>
              </a:spcBef>
            </a:pPr>
            <a:r>
              <a:rPr lang="en-US" b="true" sz="2575">
                <a:solidFill>
                  <a:srgbClr val="000000"/>
                </a:solidFill>
                <a:latin typeface="Open Sauce Bold"/>
                <a:ea typeface="Open Sauce Bold"/>
                <a:cs typeface="Open Sauce Bold"/>
                <a:sym typeface="Open Sauce Bold"/>
              </a:rPr>
              <a:t>Default Rate</a:t>
            </a:r>
            <a:r>
              <a:rPr lang="en-US" sz="2575">
                <a:solidFill>
                  <a:srgbClr val="000000"/>
                </a:solidFill>
                <a:latin typeface="Open Sauce"/>
                <a:ea typeface="Open Sauce"/>
                <a:cs typeface="Open Sauce"/>
                <a:sym typeface="Open Sauce"/>
              </a:rPr>
              <a:t>: The percentage of loans that go into default. A lower default rate indicates better model performance and risk assessment.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6948" y="229485"/>
            <a:ext cx="7376604" cy="9826324"/>
            <a:chOff x="0" y="0"/>
            <a:chExt cx="1208297" cy="1609564"/>
          </a:xfrm>
        </p:grpSpPr>
        <p:sp>
          <p:nvSpPr>
            <p:cNvPr name="Freeform 3" id="3"/>
            <p:cNvSpPr/>
            <p:nvPr/>
          </p:nvSpPr>
          <p:spPr>
            <a:xfrm flipH="false" flipV="false" rot="0">
              <a:off x="0" y="0"/>
              <a:ext cx="1208297" cy="1609564"/>
            </a:xfrm>
            <a:custGeom>
              <a:avLst/>
              <a:gdLst/>
              <a:ahLst/>
              <a:cxnLst/>
              <a:rect r="r" b="b" t="t" l="l"/>
              <a:pathLst>
                <a:path h="1609564" w="1208297">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25293C"/>
            </a:solidFill>
          </p:spPr>
        </p:sp>
      </p:grpSp>
      <p:sp>
        <p:nvSpPr>
          <p:cNvPr name="Freeform 4" id="4"/>
          <p:cNvSpPr/>
          <p:nvPr/>
        </p:nvSpPr>
        <p:spPr>
          <a:xfrm flipH="false" flipV="false" rot="0">
            <a:off x="16921370" y="991777"/>
            <a:ext cx="337930" cy="337930"/>
          </a:xfrm>
          <a:custGeom>
            <a:avLst/>
            <a:gdLst/>
            <a:ahLst/>
            <a:cxnLst/>
            <a:rect r="r" b="b" t="t" l="l"/>
            <a:pathLst>
              <a:path h="337930" w="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6948" y="7595620"/>
            <a:ext cx="7376604" cy="2460189"/>
          </a:xfrm>
          <a:custGeom>
            <a:avLst/>
            <a:gdLst/>
            <a:ahLst/>
            <a:cxnLst/>
            <a:rect r="r" b="b" t="t" l="l"/>
            <a:pathLst>
              <a:path h="2460189" w="7376604">
                <a:moveTo>
                  <a:pt x="0" y="0"/>
                </a:moveTo>
                <a:lnTo>
                  <a:pt x="7376604" y="0"/>
                </a:lnTo>
                <a:lnTo>
                  <a:pt x="7376604" y="2460189"/>
                </a:lnTo>
                <a:lnTo>
                  <a:pt x="0" y="2460189"/>
                </a:lnTo>
                <a:lnTo>
                  <a:pt x="0" y="0"/>
                </a:lnTo>
                <a:close/>
              </a:path>
            </a:pathLst>
          </a:custGeom>
          <a:blipFill>
            <a:blip r:embed="rId6"/>
            <a:stretch>
              <a:fillRect l="-38374" t="0" r="-16618" b="-286111"/>
            </a:stretch>
          </a:blipFill>
        </p:spPr>
      </p:sp>
      <p:sp>
        <p:nvSpPr>
          <p:cNvPr name="Freeform 7" id="7"/>
          <p:cNvSpPr/>
          <p:nvPr/>
        </p:nvSpPr>
        <p:spPr>
          <a:xfrm flipH="false" flipV="false" rot="0">
            <a:off x="610568" y="3460098"/>
            <a:ext cx="6589363" cy="1725215"/>
          </a:xfrm>
          <a:custGeom>
            <a:avLst/>
            <a:gdLst/>
            <a:ahLst/>
            <a:cxnLst/>
            <a:rect r="r" b="b" t="t" l="l"/>
            <a:pathLst>
              <a:path h="1725215" w="6589363">
                <a:moveTo>
                  <a:pt x="0" y="0"/>
                </a:moveTo>
                <a:lnTo>
                  <a:pt x="6589364" y="0"/>
                </a:lnTo>
                <a:lnTo>
                  <a:pt x="6589364" y="1725215"/>
                </a:lnTo>
                <a:lnTo>
                  <a:pt x="0" y="17252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610568" y="6463157"/>
            <a:ext cx="6589363" cy="1725215"/>
          </a:xfrm>
          <a:custGeom>
            <a:avLst/>
            <a:gdLst/>
            <a:ahLst/>
            <a:cxnLst/>
            <a:rect r="r" b="b" t="t" l="l"/>
            <a:pathLst>
              <a:path h="1725215" w="6589363">
                <a:moveTo>
                  <a:pt x="0" y="0"/>
                </a:moveTo>
                <a:lnTo>
                  <a:pt x="6589364" y="0"/>
                </a:lnTo>
                <a:lnTo>
                  <a:pt x="6589364" y="1725215"/>
                </a:lnTo>
                <a:lnTo>
                  <a:pt x="0" y="17252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7838899" y="726228"/>
            <a:ext cx="2995095" cy="3989746"/>
            <a:chOff x="0" y="0"/>
            <a:chExt cx="1208297" cy="1609564"/>
          </a:xfrm>
        </p:grpSpPr>
        <p:sp>
          <p:nvSpPr>
            <p:cNvPr name="Freeform 10" id="10"/>
            <p:cNvSpPr/>
            <p:nvPr/>
          </p:nvSpPr>
          <p:spPr>
            <a:xfrm flipH="false" flipV="false" rot="0">
              <a:off x="0" y="0"/>
              <a:ext cx="1208297" cy="1609564"/>
            </a:xfrm>
            <a:custGeom>
              <a:avLst/>
              <a:gdLst/>
              <a:ahLst/>
              <a:cxnLst/>
              <a:rect r="r" b="b" t="t" l="l"/>
              <a:pathLst>
                <a:path h="1609564" w="1208297">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25293C"/>
            </a:solidFill>
          </p:spPr>
        </p:sp>
      </p:grpSp>
      <p:grpSp>
        <p:nvGrpSpPr>
          <p:cNvPr name="Group 11" id="11"/>
          <p:cNvGrpSpPr/>
          <p:nvPr/>
        </p:nvGrpSpPr>
        <p:grpSpPr>
          <a:xfrm rot="0">
            <a:off x="11369670" y="726228"/>
            <a:ext cx="2995095" cy="3989746"/>
            <a:chOff x="0" y="0"/>
            <a:chExt cx="1208297" cy="1609564"/>
          </a:xfrm>
        </p:grpSpPr>
        <p:sp>
          <p:nvSpPr>
            <p:cNvPr name="Freeform 12" id="12"/>
            <p:cNvSpPr/>
            <p:nvPr/>
          </p:nvSpPr>
          <p:spPr>
            <a:xfrm flipH="false" flipV="false" rot="0">
              <a:off x="0" y="0"/>
              <a:ext cx="1208297" cy="1609564"/>
            </a:xfrm>
            <a:custGeom>
              <a:avLst/>
              <a:gdLst/>
              <a:ahLst/>
              <a:cxnLst/>
              <a:rect r="r" b="b" t="t" l="l"/>
              <a:pathLst>
                <a:path h="1609564" w="1208297">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25293C"/>
            </a:solidFill>
          </p:spPr>
        </p:sp>
      </p:grpSp>
      <p:grpSp>
        <p:nvGrpSpPr>
          <p:cNvPr name="Group 13" id="13"/>
          <p:cNvGrpSpPr/>
          <p:nvPr/>
        </p:nvGrpSpPr>
        <p:grpSpPr>
          <a:xfrm rot="0">
            <a:off x="14900440" y="726228"/>
            <a:ext cx="2995095" cy="3989746"/>
            <a:chOff x="0" y="0"/>
            <a:chExt cx="1208297" cy="1609564"/>
          </a:xfrm>
        </p:grpSpPr>
        <p:sp>
          <p:nvSpPr>
            <p:cNvPr name="Freeform 14" id="14"/>
            <p:cNvSpPr/>
            <p:nvPr/>
          </p:nvSpPr>
          <p:spPr>
            <a:xfrm flipH="false" flipV="false" rot="0">
              <a:off x="0" y="0"/>
              <a:ext cx="1208297" cy="1609564"/>
            </a:xfrm>
            <a:custGeom>
              <a:avLst/>
              <a:gdLst/>
              <a:ahLst/>
              <a:cxnLst/>
              <a:rect r="r" b="b" t="t" l="l"/>
              <a:pathLst>
                <a:path h="1609564" w="1208297">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25293C"/>
            </a:solidFill>
          </p:spPr>
        </p:sp>
      </p:grpSp>
      <p:grpSp>
        <p:nvGrpSpPr>
          <p:cNvPr name="Group 15" id="15"/>
          <p:cNvGrpSpPr/>
          <p:nvPr/>
        </p:nvGrpSpPr>
        <p:grpSpPr>
          <a:xfrm rot="0">
            <a:off x="7936661" y="967317"/>
            <a:ext cx="2799572" cy="773700"/>
            <a:chOff x="0" y="0"/>
            <a:chExt cx="3732763" cy="1031600"/>
          </a:xfrm>
        </p:grpSpPr>
        <p:sp>
          <p:nvSpPr>
            <p:cNvPr name="Freeform 16" id="16"/>
            <p:cNvSpPr/>
            <p:nvPr/>
          </p:nvSpPr>
          <p:spPr>
            <a:xfrm flipH="false" flipV="false" rot="0">
              <a:off x="0" y="0"/>
              <a:ext cx="3732763" cy="1031600"/>
            </a:xfrm>
            <a:custGeom>
              <a:avLst/>
              <a:gdLst/>
              <a:ahLst/>
              <a:cxnLst/>
              <a:rect r="r" b="b" t="t" l="l"/>
              <a:pathLst>
                <a:path h="1031600" w="3732763">
                  <a:moveTo>
                    <a:pt x="0" y="0"/>
                  </a:moveTo>
                  <a:lnTo>
                    <a:pt x="3732763" y="0"/>
                  </a:lnTo>
                  <a:lnTo>
                    <a:pt x="3732763" y="1031600"/>
                  </a:lnTo>
                  <a:lnTo>
                    <a:pt x="0" y="10316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701394" y="-17542"/>
              <a:ext cx="2199750" cy="689755"/>
            </a:xfrm>
            <a:prstGeom prst="rect">
              <a:avLst/>
            </a:prstGeom>
          </p:spPr>
          <p:txBody>
            <a:bodyPr anchor="t" rtlCol="false" tIns="0" lIns="0" bIns="0" rIns="0">
              <a:spAutoFit/>
            </a:bodyPr>
            <a:lstStyle/>
            <a:p>
              <a:pPr algn="ctr" marL="0" indent="0" lvl="0">
                <a:lnSpc>
                  <a:spcPts val="4318"/>
                </a:lnSpc>
                <a:spcBef>
                  <a:spcPct val="0"/>
                </a:spcBef>
              </a:pPr>
              <a:r>
                <a:rPr lang="en-US" b="true" sz="3084">
                  <a:solidFill>
                    <a:srgbClr val="000000"/>
                  </a:solidFill>
                  <a:latin typeface="Noticia Text Bold"/>
                  <a:ea typeface="Noticia Text Bold"/>
                  <a:cs typeface="Noticia Text Bold"/>
                  <a:sym typeface="Noticia Text Bold"/>
                </a:rPr>
                <a:t>EDA</a:t>
              </a:r>
            </a:p>
          </p:txBody>
        </p:sp>
      </p:grpSp>
      <p:grpSp>
        <p:nvGrpSpPr>
          <p:cNvPr name="Group 18" id="18"/>
          <p:cNvGrpSpPr/>
          <p:nvPr/>
        </p:nvGrpSpPr>
        <p:grpSpPr>
          <a:xfrm rot="0">
            <a:off x="15002940" y="967317"/>
            <a:ext cx="2799572" cy="773700"/>
            <a:chOff x="0" y="0"/>
            <a:chExt cx="3732763" cy="1031600"/>
          </a:xfrm>
        </p:grpSpPr>
        <p:sp>
          <p:nvSpPr>
            <p:cNvPr name="Freeform 19" id="19"/>
            <p:cNvSpPr/>
            <p:nvPr/>
          </p:nvSpPr>
          <p:spPr>
            <a:xfrm flipH="false" flipV="false" rot="0">
              <a:off x="0" y="0"/>
              <a:ext cx="3732763" cy="1031600"/>
            </a:xfrm>
            <a:custGeom>
              <a:avLst/>
              <a:gdLst/>
              <a:ahLst/>
              <a:cxnLst/>
              <a:rect r="r" b="b" t="t" l="l"/>
              <a:pathLst>
                <a:path h="1031600" w="3732763">
                  <a:moveTo>
                    <a:pt x="0" y="0"/>
                  </a:moveTo>
                  <a:lnTo>
                    <a:pt x="3732763" y="0"/>
                  </a:lnTo>
                  <a:lnTo>
                    <a:pt x="3732763" y="1031600"/>
                  </a:lnTo>
                  <a:lnTo>
                    <a:pt x="0" y="10316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466156" y="84738"/>
              <a:ext cx="2800451" cy="579216"/>
            </a:xfrm>
            <a:prstGeom prst="rect">
              <a:avLst/>
            </a:prstGeom>
          </p:spPr>
          <p:txBody>
            <a:bodyPr anchor="t" rtlCol="false" tIns="0" lIns="0" bIns="0" rIns="0">
              <a:spAutoFit/>
            </a:bodyPr>
            <a:lstStyle/>
            <a:p>
              <a:pPr algn="ctr" marL="0" indent="0" lvl="0">
                <a:lnSpc>
                  <a:spcPts val="3618"/>
                </a:lnSpc>
                <a:spcBef>
                  <a:spcPct val="0"/>
                </a:spcBef>
              </a:pPr>
              <a:r>
                <a:rPr lang="en-US" b="true" sz="2584">
                  <a:solidFill>
                    <a:srgbClr val="000000"/>
                  </a:solidFill>
                  <a:latin typeface="Noticia Text Bold"/>
                  <a:ea typeface="Noticia Text Bold"/>
                  <a:cs typeface="Noticia Text Bold"/>
                  <a:sym typeface="Noticia Text Bold"/>
                </a:rPr>
                <a:t>MODELING</a:t>
              </a:r>
            </a:p>
          </p:txBody>
        </p:sp>
      </p:grpSp>
      <p:grpSp>
        <p:nvGrpSpPr>
          <p:cNvPr name="Group 21" id="21"/>
          <p:cNvGrpSpPr/>
          <p:nvPr/>
        </p:nvGrpSpPr>
        <p:grpSpPr>
          <a:xfrm rot="0">
            <a:off x="11467431" y="967317"/>
            <a:ext cx="2799572" cy="773700"/>
            <a:chOff x="0" y="0"/>
            <a:chExt cx="3732763" cy="1031600"/>
          </a:xfrm>
        </p:grpSpPr>
        <p:sp>
          <p:nvSpPr>
            <p:cNvPr name="Freeform 22" id="22"/>
            <p:cNvSpPr/>
            <p:nvPr/>
          </p:nvSpPr>
          <p:spPr>
            <a:xfrm flipH="false" flipV="false" rot="0">
              <a:off x="0" y="0"/>
              <a:ext cx="3732763" cy="1031600"/>
            </a:xfrm>
            <a:custGeom>
              <a:avLst/>
              <a:gdLst/>
              <a:ahLst/>
              <a:cxnLst/>
              <a:rect r="r" b="b" t="t" l="l"/>
              <a:pathLst>
                <a:path h="1031600" w="3732763">
                  <a:moveTo>
                    <a:pt x="0" y="0"/>
                  </a:moveTo>
                  <a:lnTo>
                    <a:pt x="3732763" y="0"/>
                  </a:lnTo>
                  <a:lnTo>
                    <a:pt x="3732763" y="1031600"/>
                  </a:lnTo>
                  <a:lnTo>
                    <a:pt x="0" y="10316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3" id="23"/>
            <p:cNvSpPr txBox="true"/>
            <p:nvPr/>
          </p:nvSpPr>
          <p:spPr>
            <a:xfrm rot="0">
              <a:off x="274408" y="138091"/>
              <a:ext cx="3226452" cy="377709"/>
            </a:xfrm>
            <a:prstGeom prst="rect">
              <a:avLst/>
            </a:prstGeom>
          </p:spPr>
          <p:txBody>
            <a:bodyPr anchor="t" rtlCol="false" tIns="0" lIns="0" bIns="0" rIns="0">
              <a:spAutoFit/>
            </a:bodyPr>
            <a:lstStyle/>
            <a:p>
              <a:pPr algn="ctr" marL="0" indent="0" lvl="0">
                <a:lnSpc>
                  <a:spcPts val="2498"/>
                </a:lnSpc>
                <a:spcBef>
                  <a:spcPct val="0"/>
                </a:spcBef>
              </a:pPr>
              <a:r>
                <a:rPr lang="en-US" b="true" sz="1784">
                  <a:solidFill>
                    <a:srgbClr val="000000"/>
                  </a:solidFill>
                  <a:latin typeface="Noticia Text Bold"/>
                  <a:ea typeface="Noticia Text Bold"/>
                  <a:cs typeface="Noticia Text Bold"/>
                  <a:sym typeface="Noticia Text Bold"/>
                </a:rPr>
                <a:t>DATA PREPARATION</a:t>
              </a:r>
            </a:p>
          </p:txBody>
        </p:sp>
      </p:grpSp>
      <p:sp>
        <p:nvSpPr>
          <p:cNvPr name="Freeform 24" id="24"/>
          <p:cNvSpPr/>
          <p:nvPr/>
        </p:nvSpPr>
        <p:spPr>
          <a:xfrm flipH="false" flipV="false" rot="0">
            <a:off x="7838899" y="5142647"/>
            <a:ext cx="10056636" cy="3821522"/>
          </a:xfrm>
          <a:custGeom>
            <a:avLst/>
            <a:gdLst/>
            <a:ahLst/>
            <a:cxnLst/>
            <a:rect r="r" b="b" t="t" l="l"/>
            <a:pathLst>
              <a:path h="3821522" w="10056636">
                <a:moveTo>
                  <a:pt x="0" y="0"/>
                </a:moveTo>
                <a:lnTo>
                  <a:pt x="10056636" y="0"/>
                </a:lnTo>
                <a:lnTo>
                  <a:pt x="10056636" y="3821521"/>
                </a:lnTo>
                <a:lnTo>
                  <a:pt x="0" y="382152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5" id="25"/>
          <p:cNvSpPr txBox="true"/>
          <p:nvPr/>
        </p:nvSpPr>
        <p:spPr>
          <a:xfrm rot="0">
            <a:off x="1657140" y="1239661"/>
            <a:ext cx="4852049" cy="1476375"/>
          </a:xfrm>
          <a:prstGeom prst="rect">
            <a:avLst/>
          </a:prstGeom>
        </p:spPr>
        <p:txBody>
          <a:bodyPr anchor="t" rtlCol="false" tIns="0" lIns="0" bIns="0" rIns="0">
            <a:spAutoFit/>
          </a:bodyPr>
          <a:lstStyle/>
          <a:p>
            <a:pPr algn="l" marL="0" indent="0" lvl="0">
              <a:lnSpc>
                <a:spcPts val="5880"/>
              </a:lnSpc>
              <a:spcBef>
                <a:spcPct val="0"/>
              </a:spcBef>
            </a:pPr>
            <a:r>
              <a:rPr lang="en-US" b="true" sz="4900">
                <a:solidFill>
                  <a:srgbClr val="FFFFFF"/>
                </a:solidFill>
                <a:latin typeface="Open Sauce Semi-Bold"/>
                <a:ea typeface="Open Sauce Semi-Bold"/>
                <a:cs typeface="Open Sauce Semi-Bold"/>
                <a:sym typeface="Open Sauce Semi-Bold"/>
              </a:rPr>
              <a:t>Data PreProcessing</a:t>
            </a:r>
          </a:p>
        </p:txBody>
      </p:sp>
      <p:sp>
        <p:nvSpPr>
          <p:cNvPr name="TextBox 26" id="26"/>
          <p:cNvSpPr txBox="true"/>
          <p:nvPr/>
        </p:nvSpPr>
        <p:spPr>
          <a:xfrm rot="0">
            <a:off x="803437" y="3585470"/>
            <a:ext cx="2138498" cy="1417321"/>
          </a:xfrm>
          <a:prstGeom prst="rect">
            <a:avLst/>
          </a:prstGeom>
        </p:spPr>
        <p:txBody>
          <a:bodyPr anchor="t" rtlCol="false" tIns="0" lIns="0" bIns="0" rIns="0">
            <a:spAutoFit/>
          </a:bodyPr>
          <a:lstStyle/>
          <a:p>
            <a:pPr algn="ctr" marL="0" indent="0" lvl="0">
              <a:lnSpc>
                <a:spcPts val="3779"/>
              </a:lnSpc>
              <a:spcBef>
                <a:spcPct val="0"/>
              </a:spcBef>
            </a:pPr>
            <a:r>
              <a:rPr lang="en-US" sz="2699">
                <a:solidFill>
                  <a:srgbClr val="0000FF"/>
                </a:solidFill>
                <a:latin typeface="Boxing"/>
                <a:ea typeface="Boxing"/>
                <a:cs typeface="Boxing"/>
                <a:sym typeface="Boxing"/>
              </a:rPr>
              <a:t>Data Apllication Train</a:t>
            </a:r>
          </a:p>
        </p:txBody>
      </p:sp>
      <p:sp>
        <p:nvSpPr>
          <p:cNvPr name="TextBox 27" id="27"/>
          <p:cNvSpPr txBox="true"/>
          <p:nvPr/>
        </p:nvSpPr>
        <p:spPr>
          <a:xfrm rot="0">
            <a:off x="2949249" y="3872287"/>
            <a:ext cx="2267833" cy="843687"/>
          </a:xfrm>
          <a:prstGeom prst="rect">
            <a:avLst/>
          </a:prstGeom>
        </p:spPr>
        <p:txBody>
          <a:bodyPr anchor="t" rtlCol="false" tIns="0" lIns="0" bIns="0" rIns="0">
            <a:spAutoFit/>
          </a:bodyPr>
          <a:lstStyle/>
          <a:p>
            <a:pPr algn="ctr">
              <a:lnSpc>
                <a:spcPts val="3414"/>
              </a:lnSpc>
            </a:pPr>
            <a:r>
              <a:rPr lang="en-US" sz="2439">
                <a:solidFill>
                  <a:srgbClr val="0000FF"/>
                </a:solidFill>
                <a:latin typeface="Boxing"/>
                <a:ea typeface="Boxing"/>
                <a:cs typeface="Boxing"/>
                <a:sym typeface="Boxing"/>
              </a:rPr>
              <a:t>122</a:t>
            </a:r>
          </a:p>
          <a:p>
            <a:pPr algn="ctr" marL="0" indent="0" lvl="0">
              <a:lnSpc>
                <a:spcPts val="3414"/>
              </a:lnSpc>
              <a:spcBef>
                <a:spcPct val="0"/>
              </a:spcBef>
            </a:pPr>
            <a:r>
              <a:rPr lang="en-US" sz="2439">
                <a:solidFill>
                  <a:srgbClr val="0000FF"/>
                </a:solidFill>
                <a:latin typeface="Boxing"/>
                <a:ea typeface="Boxing"/>
                <a:cs typeface="Boxing"/>
                <a:sym typeface="Boxing"/>
              </a:rPr>
              <a:t>COLUMN</a:t>
            </a:r>
          </a:p>
        </p:txBody>
      </p:sp>
      <p:sp>
        <p:nvSpPr>
          <p:cNvPr name="TextBox 28" id="28"/>
          <p:cNvSpPr txBox="true"/>
          <p:nvPr/>
        </p:nvSpPr>
        <p:spPr>
          <a:xfrm rot="0">
            <a:off x="4756894" y="3872287"/>
            <a:ext cx="2267833" cy="843687"/>
          </a:xfrm>
          <a:prstGeom prst="rect">
            <a:avLst/>
          </a:prstGeom>
        </p:spPr>
        <p:txBody>
          <a:bodyPr anchor="t" rtlCol="false" tIns="0" lIns="0" bIns="0" rIns="0">
            <a:spAutoFit/>
          </a:bodyPr>
          <a:lstStyle/>
          <a:p>
            <a:pPr algn="ctr">
              <a:lnSpc>
                <a:spcPts val="3414"/>
              </a:lnSpc>
            </a:pPr>
            <a:r>
              <a:rPr lang="en-US" sz="2439">
                <a:solidFill>
                  <a:srgbClr val="0000FF"/>
                </a:solidFill>
                <a:latin typeface="Boxing"/>
                <a:ea typeface="Boxing"/>
                <a:cs typeface="Boxing"/>
                <a:sym typeface="Boxing"/>
              </a:rPr>
              <a:t>307.511</a:t>
            </a:r>
          </a:p>
          <a:p>
            <a:pPr algn="ctr" marL="0" indent="0" lvl="0">
              <a:lnSpc>
                <a:spcPts val="3414"/>
              </a:lnSpc>
              <a:spcBef>
                <a:spcPct val="0"/>
              </a:spcBef>
            </a:pPr>
            <a:r>
              <a:rPr lang="en-US" sz="2439">
                <a:solidFill>
                  <a:srgbClr val="0000FF"/>
                </a:solidFill>
                <a:latin typeface="Boxing"/>
                <a:ea typeface="Boxing"/>
                <a:cs typeface="Boxing"/>
                <a:sym typeface="Boxing"/>
              </a:rPr>
              <a:t>ROW</a:t>
            </a:r>
          </a:p>
        </p:txBody>
      </p:sp>
      <p:sp>
        <p:nvSpPr>
          <p:cNvPr name="TextBox 29" id="29"/>
          <p:cNvSpPr txBox="true"/>
          <p:nvPr/>
        </p:nvSpPr>
        <p:spPr>
          <a:xfrm rot="0">
            <a:off x="794605" y="6588529"/>
            <a:ext cx="2138498" cy="1417321"/>
          </a:xfrm>
          <a:prstGeom prst="rect">
            <a:avLst/>
          </a:prstGeom>
        </p:spPr>
        <p:txBody>
          <a:bodyPr anchor="t" rtlCol="false" tIns="0" lIns="0" bIns="0" rIns="0">
            <a:spAutoFit/>
          </a:bodyPr>
          <a:lstStyle/>
          <a:p>
            <a:pPr algn="ctr" marL="0" indent="0" lvl="0">
              <a:lnSpc>
                <a:spcPts val="3779"/>
              </a:lnSpc>
              <a:spcBef>
                <a:spcPct val="0"/>
              </a:spcBef>
            </a:pPr>
            <a:r>
              <a:rPr lang="en-US" sz="2699">
                <a:solidFill>
                  <a:srgbClr val="75D481"/>
                </a:solidFill>
                <a:latin typeface="Boxing"/>
                <a:ea typeface="Boxing"/>
                <a:cs typeface="Boxing"/>
                <a:sym typeface="Boxing"/>
              </a:rPr>
              <a:t>Data Apllication TEST</a:t>
            </a:r>
          </a:p>
        </p:txBody>
      </p:sp>
      <p:sp>
        <p:nvSpPr>
          <p:cNvPr name="TextBox 30" id="30"/>
          <p:cNvSpPr txBox="true"/>
          <p:nvPr/>
        </p:nvSpPr>
        <p:spPr>
          <a:xfrm rot="0">
            <a:off x="2940416" y="6875346"/>
            <a:ext cx="2267833" cy="843687"/>
          </a:xfrm>
          <a:prstGeom prst="rect">
            <a:avLst/>
          </a:prstGeom>
        </p:spPr>
        <p:txBody>
          <a:bodyPr anchor="t" rtlCol="false" tIns="0" lIns="0" bIns="0" rIns="0">
            <a:spAutoFit/>
          </a:bodyPr>
          <a:lstStyle/>
          <a:p>
            <a:pPr algn="ctr">
              <a:lnSpc>
                <a:spcPts val="3414"/>
              </a:lnSpc>
            </a:pPr>
            <a:r>
              <a:rPr lang="en-US" sz="2439">
                <a:solidFill>
                  <a:srgbClr val="75D481"/>
                </a:solidFill>
                <a:latin typeface="Boxing"/>
                <a:ea typeface="Boxing"/>
                <a:cs typeface="Boxing"/>
                <a:sym typeface="Boxing"/>
              </a:rPr>
              <a:t>121</a:t>
            </a:r>
          </a:p>
          <a:p>
            <a:pPr algn="ctr" marL="0" indent="0" lvl="0">
              <a:lnSpc>
                <a:spcPts val="3414"/>
              </a:lnSpc>
              <a:spcBef>
                <a:spcPct val="0"/>
              </a:spcBef>
            </a:pPr>
            <a:r>
              <a:rPr lang="en-US" sz="2439">
                <a:solidFill>
                  <a:srgbClr val="75D481"/>
                </a:solidFill>
                <a:latin typeface="Boxing"/>
                <a:ea typeface="Boxing"/>
                <a:cs typeface="Boxing"/>
                <a:sym typeface="Boxing"/>
              </a:rPr>
              <a:t>COLUMN</a:t>
            </a:r>
          </a:p>
        </p:txBody>
      </p:sp>
      <p:sp>
        <p:nvSpPr>
          <p:cNvPr name="TextBox 31" id="31"/>
          <p:cNvSpPr txBox="true"/>
          <p:nvPr/>
        </p:nvSpPr>
        <p:spPr>
          <a:xfrm rot="0">
            <a:off x="4748062" y="6875346"/>
            <a:ext cx="2267833" cy="843687"/>
          </a:xfrm>
          <a:prstGeom prst="rect">
            <a:avLst/>
          </a:prstGeom>
        </p:spPr>
        <p:txBody>
          <a:bodyPr anchor="t" rtlCol="false" tIns="0" lIns="0" bIns="0" rIns="0">
            <a:spAutoFit/>
          </a:bodyPr>
          <a:lstStyle/>
          <a:p>
            <a:pPr algn="ctr">
              <a:lnSpc>
                <a:spcPts val="3414"/>
              </a:lnSpc>
            </a:pPr>
            <a:r>
              <a:rPr lang="en-US" sz="2439">
                <a:solidFill>
                  <a:srgbClr val="75D481"/>
                </a:solidFill>
                <a:latin typeface="Boxing"/>
                <a:ea typeface="Boxing"/>
                <a:cs typeface="Boxing"/>
                <a:sym typeface="Boxing"/>
              </a:rPr>
              <a:t>48.744</a:t>
            </a:r>
          </a:p>
          <a:p>
            <a:pPr algn="ctr" marL="0" indent="0" lvl="0">
              <a:lnSpc>
                <a:spcPts val="3414"/>
              </a:lnSpc>
              <a:spcBef>
                <a:spcPct val="0"/>
              </a:spcBef>
            </a:pPr>
            <a:r>
              <a:rPr lang="en-US" sz="2439">
                <a:solidFill>
                  <a:srgbClr val="75D481"/>
                </a:solidFill>
                <a:latin typeface="Boxing"/>
                <a:ea typeface="Boxing"/>
                <a:cs typeface="Boxing"/>
                <a:sym typeface="Boxing"/>
              </a:rPr>
              <a:t>ROW</a:t>
            </a:r>
          </a:p>
        </p:txBody>
      </p:sp>
      <p:sp>
        <p:nvSpPr>
          <p:cNvPr name="TextBox 32" id="32"/>
          <p:cNvSpPr txBox="true"/>
          <p:nvPr/>
        </p:nvSpPr>
        <p:spPr>
          <a:xfrm rot="0">
            <a:off x="8161517" y="1957830"/>
            <a:ext cx="2349860" cy="763271"/>
          </a:xfrm>
          <a:prstGeom prst="rect">
            <a:avLst/>
          </a:prstGeom>
        </p:spPr>
        <p:txBody>
          <a:bodyPr anchor="t" rtlCol="false" tIns="0" lIns="0" bIns="0" rIns="0">
            <a:spAutoFit/>
          </a:bodyPr>
          <a:lstStyle/>
          <a:p>
            <a:pPr algn="l" marL="474975" indent="-237487" lvl="1">
              <a:lnSpc>
                <a:spcPts val="3079"/>
              </a:lnSpc>
              <a:buFont typeface="Arial"/>
              <a:buChar char="•"/>
            </a:pPr>
            <a:r>
              <a:rPr lang="en-US" sz="2199">
                <a:solidFill>
                  <a:srgbClr val="FCFFFE"/>
                </a:solidFill>
                <a:latin typeface="Noticia Text"/>
                <a:ea typeface="Noticia Text"/>
                <a:cs typeface="Noticia Text"/>
                <a:sym typeface="Noticia Text"/>
              </a:rPr>
              <a:t>Bivariate</a:t>
            </a:r>
          </a:p>
          <a:p>
            <a:pPr algn="l" marL="474975" indent="-237487" lvl="1">
              <a:lnSpc>
                <a:spcPts val="3079"/>
              </a:lnSpc>
              <a:buFont typeface="Arial"/>
              <a:buChar char="•"/>
            </a:pPr>
            <a:r>
              <a:rPr lang="en-US" sz="2199">
                <a:solidFill>
                  <a:srgbClr val="FCFFFE"/>
                </a:solidFill>
                <a:latin typeface="Noticia Text"/>
                <a:ea typeface="Noticia Text"/>
                <a:cs typeface="Noticia Text"/>
                <a:sym typeface="Noticia Text"/>
              </a:rPr>
              <a:t>Multivariate</a:t>
            </a:r>
          </a:p>
        </p:txBody>
      </p:sp>
      <p:sp>
        <p:nvSpPr>
          <p:cNvPr name="TextBox 33" id="33"/>
          <p:cNvSpPr txBox="true"/>
          <p:nvPr/>
        </p:nvSpPr>
        <p:spPr>
          <a:xfrm rot="0">
            <a:off x="15227796" y="1957830"/>
            <a:ext cx="2349860" cy="763271"/>
          </a:xfrm>
          <a:prstGeom prst="rect">
            <a:avLst/>
          </a:prstGeom>
        </p:spPr>
        <p:txBody>
          <a:bodyPr anchor="t" rtlCol="false" tIns="0" lIns="0" bIns="0" rIns="0">
            <a:spAutoFit/>
          </a:bodyPr>
          <a:lstStyle/>
          <a:p>
            <a:pPr algn="l" marL="474975" indent="-237487" lvl="1">
              <a:lnSpc>
                <a:spcPts val="3079"/>
              </a:lnSpc>
              <a:buFont typeface="Arial"/>
              <a:buChar char="•"/>
            </a:pPr>
            <a:r>
              <a:rPr lang="en-US" sz="2199">
                <a:solidFill>
                  <a:srgbClr val="FCFFFE"/>
                </a:solidFill>
                <a:latin typeface="Noticia Text"/>
                <a:ea typeface="Noticia Text"/>
                <a:cs typeface="Noticia Text"/>
                <a:sym typeface="Noticia Text"/>
              </a:rPr>
              <a:t>Bivariate</a:t>
            </a:r>
          </a:p>
          <a:p>
            <a:pPr algn="l" marL="474975" indent="-237487" lvl="1">
              <a:lnSpc>
                <a:spcPts val="3079"/>
              </a:lnSpc>
              <a:buFont typeface="Arial"/>
              <a:buChar char="•"/>
            </a:pPr>
            <a:r>
              <a:rPr lang="en-US" sz="2199">
                <a:solidFill>
                  <a:srgbClr val="FCFFFE"/>
                </a:solidFill>
                <a:latin typeface="Noticia Text"/>
                <a:ea typeface="Noticia Text"/>
                <a:cs typeface="Noticia Text"/>
                <a:sym typeface="Noticia Text"/>
              </a:rPr>
              <a:t>Multivariate</a:t>
            </a:r>
          </a:p>
        </p:txBody>
      </p:sp>
      <p:sp>
        <p:nvSpPr>
          <p:cNvPr name="TextBox 34" id="34"/>
          <p:cNvSpPr txBox="true"/>
          <p:nvPr/>
        </p:nvSpPr>
        <p:spPr>
          <a:xfrm rot="0">
            <a:off x="11692287" y="1957830"/>
            <a:ext cx="2349860" cy="1544321"/>
          </a:xfrm>
          <a:prstGeom prst="rect">
            <a:avLst/>
          </a:prstGeom>
        </p:spPr>
        <p:txBody>
          <a:bodyPr anchor="t" rtlCol="false" tIns="0" lIns="0" bIns="0" rIns="0">
            <a:spAutoFit/>
          </a:bodyPr>
          <a:lstStyle/>
          <a:p>
            <a:pPr algn="l" marL="474975" indent="-237487" lvl="1">
              <a:lnSpc>
                <a:spcPts val="3079"/>
              </a:lnSpc>
              <a:buFont typeface="Arial"/>
              <a:buChar char="•"/>
            </a:pPr>
            <a:r>
              <a:rPr lang="en-US" sz="2199">
                <a:solidFill>
                  <a:srgbClr val="FCFFFE"/>
                </a:solidFill>
                <a:latin typeface="Noticia Text"/>
                <a:ea typeface="Noticia Text"/>
                <a:cs typeface="Noticia Text"/>
                <a:sym typeface="Noticia Text"/>
              </a:rPr>
              <a:t>Missing Value</a:t>
            </a:r>
          </a:p>
          <a:p>
            <a:pPr algn="l" marL="474975" indent="-237487" lvl="1">
              <a:lnSpc>
                <a:spcPts val="3079"/>
              </a:lnSpc>
              <a:buFont typeface="Arial"/>
              <a:buChar char="•"/>
            </a:pPr>
            <a:r>
              <a:rPr lang="en-US" sz="2199">
                <a:solidFill>
                  <a:srgbClr val="FCFFFE"/>
                </a:solidFill>
                <a:latin typeface="Noticia Text"/>
                <a:ea typeface="Noticia Text"/>
                <a:cs typeface="Noticia Text"/>
                <a:sym typeface="Noticia Text"/>
              </a:rPr>
              <a:t>Feature Encoding</a:t>
            </a:r>
          </a:p>
          <a:p>
            <a:pPr algn="l" marL="474975" indent="-237487" lvl="1">
              <a:lnSpc>
                <a:spcPts val="3079"/>
              </a:lnSpc>
              <a:buFont typeface="Arial"/>
              <a:buChar char="•"/>
            </a:pPr>
            <a:r>
              <a:rPr lang="en-US" sz="2199">
                <a:solidFill>
                  <a:srgbClr val="FCFFFE"/>
                </a:solidFill>
                <a:latin typeface="Noticia Text"/>
                <a:ea typeface="Noticia Text"/>
                <a:cs typeface="Noticia Text"/>
                <a:sym typeface="Noticia Text"/>
              </a:rPr>
              <a:t>SMOTE</a:t>
            </a:r>
          </a:p>
        </p:txBody>
      </p:sp>
      <p:sp>
        <p:nvSpPr>
          <p:cNvPr name="TextBox 35" id="35"/>
          <p:cNvSpPr txBox="true"/>
          <p:nvPr/>
        </p:nvSpPr>
        <p:spPr>
          <a:xfrm rot="0">
            <a:off x="8636350" y="5874680"/>
            <a:ext cx="8461734" cy="2281959"/>
          </a:xfrm>
          <a:prstGeom prst="rect">
            <a:avLst/>
          </a:prstGeom>
        </p:spPr>
        <p:txBody>
          <a:bodyPr anchor="t" rtlCol="false" tIns="0" lIns="0" bIns="0" rIns="0">
            <a:spAutoFit/>
          </a:bodyPr>
          <a:lstStyle/>
          <a:p>
            <a:pPr algn="ctr">
              <a:lnSpc>
                <a:spcPts val="2322"/>
              </a:lnSpc>
            </a:pPr>
            <a:r>
              <a:rPr lang="en-US" sz="1659" spc="119">
                <a:solidFill>
                  <a:srgbClr val="FCFFFE"/>
                </a:solidFill>
                <a:latin typeface="Noticia Text"/>
                <a:ea typeface="Noticia Text"/>
                <a:cs typeface="Noticia Text"/>
                <a:sym typeface="Noticia Text"/>
              </a:rPr>
              <a:t>The data used consists of `application_train` and `application_test` datasets. These datasets are divided into two files: the training set, which includes the TARGET variable, and the test set, which does not. </a:t>
            </a:r>
          </a:p>
          <a:p>
            <a:pPr algn="ctr">
              <a:lnSpc>
                <a:spcPts val="2322"/>
              </a:lnSpc>
            </a:pPr>
          </a:p>
          <a:p>
            <a:pPr algn="ctr" marL="0" indent="0" lvl="0">
              <a:lnSpc>
                <a:spcPts val="2322"/>
              </a:lnSpc>
              <a:spcBef>
                <a:spcPct val="0"/>
              </a:spcBef>
            </a:pPr>
            <a:r>
              <a:rPr lang="en-US" sz="1659" spc="119">
                <a:solidFill>
                  <a:srgbClr val="FCFFFE"/>
                </a:solidFill>
                <a:latin typeface="Noticia Text"/>
                <a:ea typeface="Noticia Text"/>
                <a:cs typeface="Noticia Text"/>
                <a:sym typeface="Noticia Text"/>
              </a:rPr>
              <a:t>The dataset contains various features related to borrower identity, credit information, property details, and additional information that may be relevant for predicting loan eligibility and default risk. This structured approach allows for effective model training and evaluation.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001582" y="3925888"/>
            <a:ext cx="5919788" cy="1524000"/>
          </a:xfrm>
          <a:prstGeom prst="rect">
            <a:avLst/>
          </a:prstGeom>
        </p:spPr>
        <p:txBody>
          <a:bodyPr anchor="t" rtlCol="false" tIns="0" lIns="0" bIns="0" rIns="0">
            <a:spAutoFit/>
          </a:bodyPr>
          <a:lstStyle/>
          <a:p>
            <a:pPr algn="l" marL="0" indent="0" lvl="0">
              <a:lnSpc>
                <a:spcPts val="5880"/>
              </a:lnSpc>
              <a:spcBef>
                <a:spcPct val="0"/>
              </a:spcBef>
            </a:pPr>
            <a:r>
              <a:rPr lang="en-US" sz="4900">
                <a:solidFill>
                  <a:srgbClr val="111111"/>
                </a:solidFill>
                <a:latin typeface="Poppins"/>
                <a:ea typeface="Poppins"/>
                <a:cs typeface="Poppins"/>
                <a:sym typeface="Poppins"/>
              </a:rPr>
              <a:t>Business Insight &amp; Recommendation</a:t>
            </a:r>
          </a:p>
        </p:txBody>
      </p:sp>
      <p:sp>
        <p:nvSpPr>
          <p:cNvPr name="AutoShape 3" id="3"/>
          <p:cNvSpPr/>
          <p:nvPr/>
        </p:nvSpPr>
        <p:spPr>
          <a:xfrm rot="0">
            <a:off x="1028700" y="1438275"/>
            <a:ext cx="1202667" cy="0"/>
          </a:xfrm>
          <a:prstGeom prst="line">
            <a:avLst/>
          </a:prstGeom>
          <a:ln cap="flat" w="47625">
            <a:solidFill>
              <a:srgbClr val="25293C"/>
            </a:solidFill>
            <a:prstDash val="solid"/>
            <a:headEnd type="none" len="sm" w="sm"/>
            <a:tailEnd type="none" len="sm" w="sm"/>
          </a:ln>
        </p:spPr>
      </p:sp>
      <p:grpSp>
        <p:nvGrpSpPr>
          <p:cNvPr name="Group 4" id="4"/>
          <p:cNvGrpSpPr/>
          <p:nvPr/>
        </p:nvGrpSpPr>
        <p:grpSpPr>
          <a:xfrm rot="0">
            <a:off x="1043158" y="2368298"/>
            <a:ext cx="8534021" cy="6384710"/>
            <a:chOff x="0" y="0"/>
            <a:chExt cx="11378695" cy="8512947"/>
          </a:xfrm>
        </p:grpSpPr>
        <p:sp>
          <p:nvSpPr>
            <p:cNvPr name="Freeform 5" id="5"/>
            <p:cNvSpPr/>
            <p:nvPr/>
          </p:nvSpPr>
          <p:spPr>
            <a:xfrm flipH="false" flipV="false" rot="0">
              <a:off x="0" y="0"/>
              <a:ext cx="11378695" cy="8512947"/>
            </a:xfrm>
            <a:custGeom>
              <a:avLst/>
              <a:gdLst/>
              <a:ahLst/>
              <a:cxnLst/>
              <a:rect r="r" b="b" t="t" l="l"/>
              <a:pathLst>
                <a:path h="8512947" w="11378695">
                  <a:moveTo>
                    <a:pt x="0" y="0"/>
                  </a:moveTo>
                  <a:lnTo>
                    <a:pt x="11378695" y="0"/>
                  </a:lnTo>
                  <a:lnTo>
                    <a:pt x="11378695" y="8512947"/>
                  </a:lnTo>
                  <a:lnTo>
                    <a:pt x="0" y="8512947"/>
                  </a:lnTo>
                  <a:close/>
                </a:path>
              </a:pathLst>
            </a:custGeom>
            <a:blipFill>
              <a:blip r:embed="rId2"/>
              <a:stretch>
                <a:fillRect l="-6036" t="0" r="-6036" b="0"/>
              </a:stretch>
            </a:blipFill>
          </p:spPr>
        </p:sp>
      </p:grpSp>
      <p:sp>
        <p:nvSpPr>
          <p:cNvPr name="Freeform 6" id="6"/>
          <p:cNvSpPr/>
          <p:nvPr/>
        </p:nvSpPr>
        <p:spPr>
          <a:xfrm flipH="false" flipV="false" rot="0">
            <a:off x="16921370" y="991777"/>
            <a:ext cx="337930" cy="337930"/>
          </a:xfrm>
          <a:custGeom>
            <a:avLst/>
            <a:gdLst/>
            <a:ahLst/>
            <a:cxnLst/>
            <a:rect r="r" b="b" t="t" l="l"/>
            <a:pathLst>
              <a:path h="337930" w="337930">
                <a:moveTo>
                  <a:pt x="0" y="0"/>
                </a:moveTo>
                <a:lnTo>
                  <a:pt x="337930" y="0"/>
                </a:lnTo>
                <a:lnTo>
                  <a:pt x="337930" y="337930"/>
                </a:lnTo>
                <a:lnTo>
                  <a:pt x="0" y="337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487873" y="9239790"/>
            <a:ext cx="481538" cy="481538"/>
            <a:chOff x="0" y="0"/>
            <a:chExt cx="642051" cy="642051"/>
          </a:xfrm>
        </p:grpSpPr>
        <p:grpSp>
          <p:nvGrpSpPr>
            <p:cNvPr name="Group 8" id="8"/>
            <p:cNvGrpSpPr/>
            <p:nvPr/>
          </p:nvGrpSpPr>
          <p:grpSpPr>
            <a:xfrm rot="0">
              <a:off x="0" y="0"/>
              <a:ext cx="642051" cy="642051"/>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5293C"/>
              </a:solidFill>
            </p:spPr>
          </p:sp>
        </p:grpSp>
        <p:sp>
          <p:nvSpPr>
            <p:cNvPr name="Freeform 10" id="10"/>
            <p:cNvSpPr/>
            <p:nvPr/>
          </p:nvSpPr>
          <p:spPr>
            <a:xfrm flipH="false" flipV="false" rot="0">
              <a:off x="175556" y="197377"/>
              <a:ext cx="290938" cy="247298"/>
            </a:xfrm>
            <a:custGeom>
              <a:avLst/>
              <a:gdLst/>
              <a:ahLst/>
              <a:cxnLst/>
              <a:rect r="r" b="b" t="t" l="l"/>
              <a:pathLst>
                <a:path h="247298" w="290938">
                  <a:moveTo>
                    <a:pt x="0" y="0"/>
                  </a:moveTo>
                  <a:lnTo>
                    <a:pt x="290939" y="0"/>
                  </a:lnTo>
                  <a:lnTo>
                    <a:pt x="290939" y="247297"/>
                  </a:lnTo>
                  <a:lnTo>
                    <a:pt x="0" y="2472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1" id="11"/>
          <p:cNvGrpSpPr/>
          <p:nvPr/>
        </p:nvGrpSpPr>
        <p:grpSpPr>
          <a:xfrm rot="0">
            <a:off x="16132817" y="9239790"/>
            <a:ext cx="481538" cy="481538"/>
            <a:chOff x="0" y="0"/>
            <a:chExt cx="642051" cy="642051"/>
          </a:xfrm>
        </p:grpSpPr>
        <p:grpSp>
          <p:nvGrpSpPr>
            <p:cNvPr name="Group 12" id="12"/>
            <p:cNvGrpSpPr/>
            <p:nvPr/>
          </p:nvGrpSpPr>
          <p:grpSpPr>
            <a:xfrm rot="0">
              <a:off x="0" y="0"/>
              <a:ext cx="642051" cy="642051"/>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5293C"/>
              </a:solidFill>
            </p:spPr>
          </p:sp>
        </p:grpSp>
        <p:sp>
          <p:nvSpPr>
            <p:cNvPr name="Freeform 14" id="14"/>
            <p:cNvSpPr/>
            <p:nvPr/>
          </p:nvSpPr>
          <p:spPr>
            <a:xfrm flipH="false" flipV="false" rot="0">
              <a:off x="195802" y="197377"/>
              <a:ext cx="250447" cy="256988"/>
            </a:xfrm>
            <a:custGeom>
              <a:avLst/>
              <a:gdLst/>
              <a:ahLst/>
              <a:cxnLst/>
              <a:rect r="r" b="b" t="t" l="l"/>
              <a:pathLst>
                <a:path h="256988" w="250447">
                  <a:moveTo>
                    <a:pt x="0" y="0"/>
                  </a:moveTo>
                  <a:lnTo>
                    <a:pt x="250447" y="0"/>
                  </a:lnTo>
                  <a:lnTo>
                    <a:pt x="250447" y="256988"/>
                  </a:lnTo>
                  <a:lnTo>
                    <a:pt x="0" y="2569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5" id="15"/>
          <p:cNvGrpSpPr/>
          <p:nvPr/>
        </p:nvGrpSpPr>
        <p:grpSpPr>
          <a:xfrm rot="0">
            <a:off x="16777762" y="9239790"/>
            <a:ext cx="481538" cy="481538"/>
            <a:chOff x="0" y="0"/>
            <a:chExt cx="642051" cy="642051"/>
          </a:xfrm>
        </p:grpSpPr>
        <p:grpSp>
          <p:nvGrpSpPr>
            <p:cNvPr name="Group 16" id="16"/>
            <p:cNvGrpSpPr/>
            <p:nvPr/>
          </p:nvGrpSpPr>
          <p:grpSpPr>
            <a:xfrm rot="0">
              <a:off x="0" y="0"/>
              <a:ext cx="642051" cy="642051"/>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5293C"/>
              </a:solidFill>
            </p:spPr>
          </p:sp>
        </p:grpSp>
        <p:sp>
          <p:nvSpPr>
            <p:cNvPr name="Freeform 18" id="18"/>
            <p:cNvSpPr/>
            <p:nvPr/>
          </p:nvSpPr>
          <p:spPr>
            <a:xfrm flipH="false" flipV="false" rot="0">
              <a:off x="205355" y="192503"/>
              <a:ext cx="231341" cy="257046"/>
            </a:xfrm>
            <a:custGeom>
              <a:avLst/>
              <a:gdLst/>
              <a:ahLst/>
              <a:cxnLst/>
              <a:rect r="r" b="b" t="t" l="l"/>
              <a:pathLst>
                <a:path h="257046" w="231341">
                  <a:moveTo>
                    <a:pt x="0" y="0"/>
                  </a:moveTo>
                  <a:lnTo>
                    <a:pt x="231341" y="0"/>
                  </a:lnTo>
                  <a:lnTo>
                    <a:pt x="231341" y="257045"/>
                  </a:lnTo>
                  <a:lnTo>
                    <a:pt x="0" y="2570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TextBox 19" id="19"/>
          <p:cNvSpPr txBox="true"/>
          <p:nvPr/>
        </p:nvSpPr>
        <p:spPr>
          <a:xfrm rot="0">
            <a:off x="990600" y="925102"/>
            <a:ext cx="5201984" cy="455295"/>
          </a:xfrm>
          <a:prstGeom prst="rect">
            <a:avLst/>
          </a:prstGeom>
        </p:spPr>
        <p:txBody>
          <a:bodyPr anchor="t" rtlCol="false" tIns="0" lIns="0" bIns="0" rIns="0">
            <a:spAutoFit/>
          </a:bodyPr>
          <a:lstStyle/>
          <a:p>
            <a:pPr algn="l" marL="0" indent="0" lvl="0">
              <a:lnSpc>
                <a:spcPts val="3780"/>
              </a:lnSpc>
            </a:pPr>
            <a:r>
              <a:rPr lang="en-US" sz="2700">
                <a:solidFill>
                  <a:srgbClr val="111111"/>
                </a:solidFill>
                <a:latin typeface="Open Sauce"/>
                <a:ea typeface="Open Sauce"/>
                <a:cs typeface="Open Sauce"/>
                <a:sym typeface="Open Sauce"/>
              </a:rPr>
              <a:t>Data Visualization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B3F53"/>
        </a:solidFill>
      </p:bgPr>
    </p:bg>
    <p:spTree>
      <p:nvGrpSpPr>
        <p:cNvPr id="1" name=""/>
        <p:cNvGrpSpPr/>
        <p:nvPr/>
      </p:nvGrpSpPr>
      <p:grpSpPr>
        <a:xfrm>
          <a:off x="0" y="0"/>
          <a:ext cx="0" cy="0"/>
          <a:chOff x="0" y="0"/>
          <a:chExt cx="0" cy="0"/>
        </a:xfrm>
      </p:grpSpPr>
      <p:grpSp>
        <p:nvGrpSpPr>
          <p:cNvPr name="Group 2" id="2"/>
          <p:cNvGrpSpPr/>
          <p:nvPr/>
        </p:nvGrpSpPr>
        <p:grpSpPr>
          <a:xfrm rot="0">
            <a:off x="216948" y="1828800"/>
            <a:ext cx="17854104" cy="8231847"/>
            <a:chOff x="0" y="0"/>
            <a:chExt cx="2924524" cy="1348387"/>
          </a:xfrm>
        </p:grpSpPr>
        <p:sp>
          <p:nvSpPr>
            <p:cNvPr name="Freeform 3" id="3"/>
            <p:cNvSpPr/>
            <p:nvPr/>
          </p:nvSpPr>
          <p:spPr>
            <a:xfrm flipH="false" flipV="false" rot="0">
              <a:off x="0" y="0"/>
              <a:ext cx="2924525" cy="1348387"/>
            </a:xfrm>
            <a:custGeom>
              <a:avLst/>
              <a:gdLst/>
              <a:ahLst/>
              <a:cxnLst/>
              <a:rect r="r" b="b" t="t" l="l"/>
              <a:pathLst>
                <a:path h="1348387" w="2924525">
                  <a:moveTo>
                    <a:pt x="2800064" y="1348387"/>
                  </a:moveTo>
                  <a:lnTo>
                    <a:pt x="124460" y="1348387"/>
                  </a:lnTo>
                  <a:cubicBezTo>
                    <a:pt x="55880" y="1348387"/>
                    <a:pt x="0" y="1292507"/>
                    <a:pt x="0" y="1223927"/>
                  </a:cubicBezTo>
                  <a:lnTo>
                    <a:pt x="0" y="124460"/>
                  </a:lnTo>
                  <a:cubicBezTo>
                    <a:pt x="0" y="55880"/>
                    <a:pt x="55880" y="0"/>
                    <a:pt x="124460" y="0"/>
                  </a:cubicBezTo>
                  <a:lnTo>
                    <a:pt x="2800065" y="0"/>
                  </a:lnTo>
                  <a:cubicBezTo>
                    <a:pt x="2868644" y="0"/>
                    <a:pt x="2924525" y="55880"/>
                    <a:pt x="2924525" y="124460"/>
                  </a:cubicBezTo>
                  <a:lnTo>
                    <a:pt x="2924525" y="1223927"/>
                  </a:lnTo>
                  <a:cubicBezTo>
                    <a:pt x="2924525" y="1292507"/>
                    <a:pt x="2868644" y="1348387"/>
                    <a:pt x="2800065" y="1348387"/>
                  </a:cubicBezTo>
                  <a:close/>
                </a:path>
              </a:pathLst>
            </a:custGeom>
            <a:solidFill>
              <a:srgbClr val="FFFFFF"/>
            </a:solidFill>
          </p:spPr>
        </p:sp>
      </p:grpSp>
      <p:sp>
        <p:nvSpPr>
          <p:cNvPr name="Freeform 4" id="4"/>
          <p:cNvSpPr/>
          <p:nvPr/>
        </p:nvSpPr>
        <p:spPr>
          <a:xfrm flipH="false" flipV="false" rot="0">
            <a:off x="1264687" y="1828800"/>
            <a:ext cx="11830068" cy="2473639"/>
          </a:xfrm>
          <a:custGeom>
            <a:avLst/>
            <a:gdLst/>
            <a:ahLst/>
            <a:cxnLst/>
            <a:rect r="r" b="b" t="t" l="l"/>
            <a:pathLst>
              <a:path h="2473639" w="11830068">
                <a:moveTo>
                  <a:pt x="0" y="0"/>
                </a:moveTo>
                <a:lnTo>
                  <a:pt x="11830068" y="0"/>
                </a:lnTo>
                <a:lnTo>
                  <a:pt x="11830068" y="2473639"/>
                </a:lnTo>
                <a:lnTo>
                  <a:pt x="0" y="2473639"/>
                </a:lnTo>
                <a:lnTo>
                  <a:pt x="0" y="0"/>
                </a:lnTo>
                <a:close/>
              </a:path>
            </a:pathLst>
          </a:custGeom>
          <a:blipFill>
            <a:blip r:embed="rId2"/>
            <a:stretch>
              <a:fillRect l="0" t="-297342" r="0" b="0"/>
            </a:stretch>
          </a:blipFill>
        </p:spPr>
      </p:sp>
      <p:grpSp>
        <p:nvGrpSpPr>
          <p:cNvPr name="Group 5" id="5"/>
          <p:cNvGrpSpPr/>
          <p:nvPr/>
        </p:nvGrpSpPr>
        <p:grpSpPr>
          <a:xfrm rot="0">
            <a:off x="522137" y="6290341"/>
            <a:ext cx="17293782" cy="357522"/>
            <a:chOff x="0" y="0"/>
            <a:chExt cx="23058377" cy="476696"/>
          </a:xfrm>
        </p:grpSpPr>
        <p:sp>
          <p:nvSpPr>
            <p:cNvPr name="AutoShape 6" id="6"/>
            <p:cNvSpPr/>
            <p:nvPr/>
          </p:nvSpPr>
          <p:spPr>
            <a:xfrm>
              <a:off x="13524" y="227660"/>
              <a:ext cx="23044853" cy="0"/>
            </a:xfrm>
            <a:prstGeom prst="line">
              <a:avLst/>
            </a:prstGeom>
            <a:ln cap="flat" w="13524">
              <a:solidFill>
                <a:srgbClr val="25293C"/>
              </a:solidFill>
              <a:prstDash val="solid"/>
              <a:headEnd type="none" len="sm" w="sm"/>
              <a:tailEnd type="none" len="sm" w="sm"/>
            </a:ln>
          </p:spPr>
        </p:sp>
        <p:sp>
          <p:nvSpPr>
            <p:cNvPr name="AutoShape 7" id="7"/>
            <p:cNvSpPr/>
            <p:nvPr/>
          </p:nvSpPr>
          <p:spPr>
            <a:xfrm flipV="true">
              <a:off x="33810" y="0"/>
              <a:ext cx="0" cy="476696"/>
            </a:xfrm>
            <a:prstGeom prst="line">
              <a:avLst/>
            </a:prstGeom>
            <a:ln cap="flat" w="67620">
              <a:solidFill>
                <a:srgbClr val="BFB17D"/>
              </a:solidFill>
              <a:prstDash val="solid"/>
              <a:headEnd type="none" len="sm" w="sm"/>
              <a:tailEnd type="none" len="sm" w="sm"/>
            </a:ln>
          </p:spPr>
        </p:sp>
        <p:sp>
          <p:nvSpPr>
            <p:cNvPr name="AutoShape 8" id="8"/>
            <p:cNvSpPr/>
            <p:nvPr/>
          </p:nvSpPr>
          <p:spPr>
            <a:xfrm flipV="true">
              <a:off x="6337987" y="0"/>
              <a:ext cx="0" cy="476696"/>
            </a:xfrm>
            <a:prstGeom prst="line">
              <a:avLst/>
            </a:prstGeom>
            <a:ln cap="flat" w="67620">
              <a:solidFill>
                <a:srgbClr val="BFB17D"/>
              </a:solidFill>
              <a:prstDash val="solid"/>
              <a:headEnd type="none" len="sm" w="sm"/>
              <a:tailEnd type="none" len="sm" w="sm"/>
            </a:ln>
          </p:spPr>
        </p:sp>
        <p:sp>
          <p:nvSpPr>
            <p:cNvPr name="AutoShape 9" id="9"/>
            <p:cNvSpPr/>
            <p:nvPr/>
          </p:nvSpPr>
          <p:spPr>
            <a:xfrm flipV="true">
              <a:off x="12642165" y="0"/>
              <a:ext cx="0" cy="476696"/>
            </a:xfrm>
            <a:prstGeom prst="line">
              <a:avLst/>
            </a:prstGeom>
            <a:ln cap="flat" w="67620">
              <a:solidFill>
                <a:srgbClr val="BFB17D"/>
              </a:solidFill>
              <a:prstDash val="solid"/>
              <a:headEnd type="none" len="sm" w="sm"/>
              <a:tailEnd type="none" len="sm" w="sm"/>
            </a:ln>
          </p:spPr>
        </p:sp>
        <p:sp>
          <p:nvSpPr>
            <p:cNvPr name="AutoShape 10" id="10"/>
            <p:cNvSpPr/>
            <p:nvPr/>
          </p:nvSpPr>
          <p:spPr>
            <a:xfrm flipV="true">
              <a:off x="18946342" y="0"/>
              <a:ext cx="0" cy="476696"/>
            </a:xfrm>
            <a:prstGeom prst="line">
              <a:avLst/>
            </a:prstGeom>
            <a:ln cap="flat" w="67620">
              <a:solidFill>
                <a:srgbClr val="BFB17D"/>
              </a:solidFill>
              <a:prstDash val="solid"/>
              <a:headEnd type="none" len="sm" w="sm"/>
              <a:tailEnd type="none" len="sm" w="sm"/>
            </a:ln>
          </p:spPr>
        </p:sp>
      </p:grpSp>
      <p:sp>
        <p:nvSpPr>
          <p:cNvPr name="AutoShape 11" id="11"/>
          <p:cNvSpPr/>
          <p:nvPr/>
        </p:nvSpPr>
        <p:spPr>
          <a:xfrm rot="0">
            <a:off x="1028700" y="1438275"/>
            <a:ext cx="1202667" cy="0"/>
          </a:xfrm>
          <a:prstGeom prst="line">
            <a:avLst/>
          </a:prstGeom>
          <a:ln cap="flat" w="47625">
            <a:solidFill>
              <a:srgbClr val="BFB17D"/>
            </a:solidFill>
            <a:prstDash val="solid"/>
            <a:headEnd type="none" len="sm" w="sm"/>
            <a:tailEnd type="none" len="sm" w="sm"/>
          </a:ln>
        </p:spPr>
      </p:sp>
      <p:sp>
        <p:nvSpPr>
          <p:cNvPr name="Freeform 12" id="12"/>
          <p:cNvSpPr/>
          <p:nvPr/>
        </p:nvSpPr>
        <p:spPr>
          <a:xfrm flipH="false" flipV="false" rot="0">
            <a:off x="17003587"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522137" y="6828284"/>
            <a:ext cx="2910413" cy="2819303"/>
            <a:chOff x="0" y="0"/>
            <a:chExt cx="3880551" cy="3759070"/>
          </a:xfrm>
        </p:grpSpPr>
        <p:sp>
          <p:nvSpPr>
            <p:cNvPr name="TextBox 14" id="14"/>
            <p:cNvSpPr txBox="true"/>
            <p:nvPr/>
          </p:nvSpPr>
          <p:spPr>
            <a:xfrm rot="0">
              <a:off x="0" y="-38100"/>
              <a:ext cx="3880551" cy="428412"/>
            </a:xfrm>
            <a:prstGeom prst="rect">
              <a:avLst/>
            </a:prstGeom>
          </p:spPr>
          <p:txBody>
            <a:bodyPr anchor="t" rtlCol="false" tIns="0" lIns="0" bIns="0" rIns="0">
              <a:spAutoFit/>
            </a:bodyPr>
            <a:lstStyle/>
            <a:p>
              <a:pPr algn="l" marL="0" indent="0" lvl="0">
                <a:lnSpc>
                  <a:spcPts val="2765"/>
                </a:lnSpc>
                <a:spcBef>
                  <a:spcPct val="0"/>
                </a:spcBef>
              </a:pPr>
              <a:r>
                <a:rPr lang="en-US" sz="1975">
                  <a:solidFill>
                    <a:srgbClr val="111111"/>
                  </a:solidFill>
                  <a:latin typeface="Open Sauce"/>
                  <a:ea typeface="Open Sauce"/>
                  <a:cs typeface="Open Sauce"/>
                  <a:sym typeface="Open Sauce"/>
                </a:rPr>
                <a:t>DEFAULT RATE</a:t>
              </a:r>
            </a:p>
          </p:txBody>
        </p:sp>
        <p:sp>
          <p:nvSpPr>
            <p:cNvPr name="TextBox 15" id="15"/>
            <p:cNvSpPr txBox="true"/>
            <p:nvPr/>
          </p:nvSpPr>
          <p:spPr>
            <a:xfrm rot="0">
              <a:off x="0" y="1044658"/>
              <a:ext cx="3880551" cy="2714412"/>
            </a:xfrm>
            <a:prstGeom prst="rect">
              <a:avLst/>
            </a:prstGeom>
          </p:spPr>
          <p:txBody>
            <a:bodyPr anchor="t" rtlCol="false" tIns="0" lIns="0" bIns="0" rIns="0">
              <a:spAutoFit/>
            </a:bodyPr>
            <a:lstStyle/>
            <a:p>
              <a:pPr algn="l">
                <a:lnSpc>
                  <a:spcPts val="2765"/>
                </a:lnSpc>
              </a:pPr>
              <a:r>
                <a:rPr lang="en-US" sz="1975">
                  <a:solidFill>
                    <a:srgbClr val="111111"/>
                  </a:solidFill>
                  <a:latin typeface="Open Sauce"/>
                  <a:ea typeface="Open Sauce"/>
                  <a:cs typeface="Open Sauce"/>
                  <a:sym typeface="Open Sauce"/>
                </a:rPr>
                <a:t>as seen from the pie chart. the default rate of this dataset is 8%.</a:t>
              </a:r>
            </a:p>
            <a:p>
              <a:pPr algn="l" marL="0" indent="0" lvl="0">
                <a:lnSpc>
                  <a:spcPts val="2765"/>
                </a:lnSpc>
              </a:pPr>
              <a:r>
                <a:rPr lang="en-US" sz="1975">
                  <a:solidFill>
                    <a:srgbClr val="111111"/>
                  </a:solidFill>
                  <a:latin typeface="Open Sauce"/>
                  <a:ea typeface="Open Sauce"/>
                  <a:cs typeface="Open Sauce"/>
                  <a:sym typeface="Open Sauce"/>
                </a:rPr>
                <a:t>thus we are dealing with imbalanced dataset.</a:t>
              </a:r>
            </a:p>
          </p:txBody>
        </p:sp>
      </p:grpSp>
      <p:grpSp>
        <p:nvGrpSpPr>
          <p:cNvPr name="Group 16" id="16"/>
          <p:cNvGrpSpPr/>
          <p:nvPr/>
        </p:nvGrpSpPr>
        <p:grpSpPr>
          <a:xfrm rot="0">
            <a:off x="3371785" y="6764880"/>
            <a:ext cx="6657390" cy="2882673"/>
            <a:chOff x="0" y="0"/>
            <a:chExt cx="8876520" cy="3843564"/>
          </a:xfrm>
        </p:grpSpPr>
        <p:sp>
          <p:nvSpPr>
            <p:cNvPr name="TextBox 17" id="17"/>
            <p:cNvSpPr txBox="true"/>
            <p:nvPr/>
          </p:nvSpPr>
          <p:spPr>
            <a:xfrm rot="0">
              <a:off x="0" y="-38100"/>
              <a:ext cx="8876520" cy="419254"/>
            </a:xfrm>
            <a:prstGeom prst="rect">
              <a:avLst/>
            </a:prstGeom>
          </p:spPr>
          <p:txBody>
            <a:bodyPr anchor="t" rtlCol="false" tIns="0" lIns="0" bIns="0" rIns="0">
              <a:spAutoFit/>
            </a:bodyPr>
            <a:lstStyle/>
            <a:p>
              <a:pPr algn="l" marL="0" indent="0" lvl="0">
                <a:lnSpc>
                  <a:spcPts val="2700"/>
                </a:lnSpc>
                <a:spcBef>
                  <a:spcPct val="0"/>
                </a:spcBef>
              </a:pPr>
              <a:r>
                <a:rPr lang="en-US" sz="1928">
                  <a:solidFill>
                    <a:srgbClr val="111111"/>
                  </a:solidFill>
                  <a:latin typeface="Open Sauce"/>
                  <a:ea typeface="Open Sauce"/>
                  <a:cs typeface="Open Sauce"/>
                  <a:sym typeface="Open Sauce"/>
                </a:rPr>
                <a:t>DEFAULT RATE OF CONTRACT TYPE</a:t>
              </a:r>
            </a:p>
          </p:txBody>
        </p:sp>
        <p:sp>
          <p:nvSpPr>
            <p:cNvPr name="TextBox 18" id="18"/>
            <p:cNvSpPr txBox="true"/>
            <p:nvPr/>
          </p:nvSpPr>
          <p:spPr>
            <a:xfrm rot="0">
              <a:off x="0" y="1028778"/>
              <a:ext cx="8876520" cy="2814786"/>
            </a:xfrm>
            <a:prstGeom prst="rect">
              <a:avLst/>
            </a:prstGeom>
          </p:spPr>
          <p:txBody>
            <a:bodyPr anchor="t" rtlCol="false" tIns="0" lIns="0" bIns="0" rIns="0">
              <a:spAutoFit/>
            </a:bodyPr>
            <a:lstStyle/>
            <a:p>
              <a:pPr algn="just" marL="0" indent="0" lvl="0">
                <a:lnSpc>
                  <a:spcPts val="2422"/>
                </a:lnSpc>
                <a:spcBef>
                  <a:spcPct val="0"/>
                </a:spcBef>
              </a:pPr>
              <a:r>
                <a:rPr lang="en-US" sz="1730" spc="79" strike="noStrike" u="none">
                  <a:solidFill>
                    <a:srgbClr val="111111"/>
                  </a:solidFill>
                  <a:latin typeface="Open Sauce"/>
                  <a:ea typeface="Open Sauce"/>
                  <a:cs typeface="Open Sauce"/>
                  <a:sym typeface="Open Sauce"/>
                </a:rPr>
                <a:t>from the analysis of contract_type features. can be concluded that the default rate on Cash loan slightly higher than Revolving loan, with total 278232 loans. </a:t>
              </a:r>
              <a:r>
                <a:rPr lang="en-US" b="true" sz="1730" spc="79" strike="noStrike" u="none">
                  <a:solidFill>
                    <a:srgbClr val="111111"/>
                  </a:solidFill>
                  <a:latin typeface="Open Sauce Bold"/>
                  <a:ea typeface="Open Sauce Bold"/>
                  <a:cs typeface="Open Sauce Bold"/>
                  <a:sym typeface="Open Sauce Bold"/>
                </a:rPr>
                <a:t>recommendations</a:t>
              </a:r>
              <a:r>
                <a:rPr lang="en-US" sz="1730" spc="79" strike="noStrike" u="none">
                  <a:solidFill>
                    <a:srgbClr val="111111"/>
                  </a:solidFill>
                  <a:latin typeface="Open Sauce"/>
                  <a:ea typeface="Open Sauce"/>
                  <a:cs typeface="Open Sauce"/>
                  <a:sym typeface="Open Sauce"/>
                </a:rPr>
                <a:t> could be, granting lower interest rate for revolving loan lending. this could lead to increase business revenue, as the default rate for this type of loan is lower</a:t>
              </a:r>
            </a:p>
          </p:txBody>
        </p:sp>
      </p:grpSp>
      <p:grpSp>
        <p:nvGrpSpPr>
          <p:cNvPr name="Group 19" id="19"/>
          <p:cNvGrpSpPr/>
          <p:nvPr/>
        </p:nvGrpSpPr>
        <p:grpSpPr>
          <a:xfrm rot="0">
            <a:off x="10325721" y="6764880"/>
            <a:ext cx="7390098" cy="2785559"/>
            <a:chOff x="0" y="0"/>
            <a:chExt cx="9853465" cy="3714078"/>
          </a:xfrm>
        </p:grpSpPr>
        <p:sp>
          <p:nvSpPr>
            <p:cNvPr name="TextBox 20" id="20"/>
            <p:cNvSpPr txBox="true"/>
            <p:nvPr/>
          </p:nvSpPr>
          <p:spPr>
            <a:xfrm rot="0">
              <a:off x="0" y="-28575"/>
              <a:ext cx="9853465" cy="363052"/>
            </a:xfrm>
            <a:prstGeom prst="rect">
              <a:avLst/>
            </a:prstGeom>
          </p:spPr>
          <p:txBody>
            <a:bodyPr anchor="t" rtlCol="false" tIns="0" lIns="0" bIns="0" rIns="0">
              <a:spAutoFit/>
            </a:bodyPr>
            <a:lstStyle/>
            <a:p>
              <a:pPr algn="l" marL="0" indent="0" lvl="0">
                <a:lnSpc>
                  <a:spcPts val="2369"/>
                </a:lnSpc>
                <a:spcBef>
                  <a:spcPct val="0"/>
                </a:spcBef>
              </a:pPr>
              <a:r>
                <a:rPr lang="en-US" sz="1692">
                  <a:solidFill>
                    <a:srgbClr val="111111"/>
                  </a:solidFill>
                  <a:latin typeface="Open Sauce"/>
                  <a:ea typeface="Open Sauce"/>
                  <a:cs typeface="Open Sauce"/>
                  <a:sym typeface="Open Sauce"/>
                </a:rPr>
                <a:t>DEFAULT RATE OF EDUCATION TYPE</a:t>
              </a:r>
            </a:p>
          </p:txBody>
        </p:sp>
        <p:sp>
          <p:nvSpPr>
            <p:cNvPr name="TextBox 21" id="21"/>
            <p:cNvSpPr txBox="true"/>
            <p:nvPr/>
          </p:nvSpPr>
          <p:spPr>
            <a:xfrm rot="0">
              <a:off x="0" y="899293"/>
              <a:ext cx="9853465" cy="2814786"/>
            </a:xfrm>
            <a:prstGeom prst="rect">
              <a:avLst/>
            </a:prstGeom>
          </p:spPr>
          <p:txBody>
            <a:bodyPr anchor="t" rtlCol="false" tIns="0" lIns="0" bIns="0" rIns="0">
              <a:spAutoFit/>
            </a:bodyPr>
            <a:lstStyle/>
            <a:p>
              <a:pPr algn="just" marL="0" indent="0" lvl="0">
                <a:lnSpc>
                  <a:spcPts val="2422"/>
                </a:lnSpc>
                <a:spcBef>
                  <a:spcPct val="0"/>
                </a:spcBef>
              </a:pPr>
              <a:r>
                <a:rPr lang="en-US" sz="1730" spc="79" strike="noStrike" u="none">
                  <a:solidFill>
                    <a:srgbClr val="111111"/>
                  </a:solidFill>
                  <a:latin typeface="Open Sauce"/>
                  <a:ea typeface="Open Sauce"/>
                  <a:cs typeface="Open Sauce"/>
                  <a:sym typeface="Open Sauce"/>
                </a:rPr>
                <a:t>Borrowers with </a:t>
              </a:r>
              <a:r>
                <a:rPr lang="en-US" b="true" sz="1730" spc="79" strike="noStrike" u="none">
                  <a:solidFill>
                    <a:srgbClr val="111111"/>
                  </a:solidFill>
                  <a:latin typeface="Open Sauce Bold"/>
                  <a:ea typeface="Open Sauce Bold"/>
                  <a:cs typeface="Open Sauce Bold"/>
                  <a:sym typeface="Open Sauce Bold"/>
                </a:rPr>
                <a:t>Higher Education</a:t>
              </a:r>
              <a:r>
                <a:rPr lang="en-US" sz="1730" spc="79" strike="noStrike" u="none">
                  <a:solidFill>
                    <a:srgbClr val="111111"/>
                  </a:solidFill>
                  <a:latin typeface="Open Sauce"/>
                  <a:ea typeface="Open Sauce"/>
                  <a:cs typeface="Open Sauce"/>
                  <a:sym typeface="Open Sauce"/>
                </a:rPr>
                <a:t> have a </a:t>
              </a:r>
              <a:r>
                <a:rPr lang="en-US" b="true" sz="1730" spc="79" strike="noStrike" u="none">
                  <a:solidFill>
                    <a:srgbClr val="111111"/>
                  </a:solidFill>
                  <a:latin typeface="Open Sauce Bold"/>
                  <a:ea typeface="Open Sauce Bold"/>
                  <a:cs typeface="Open Sauce Bold"/>
                  <a:sym typeface="Open Sauce Bold"/>
                </a:rPr>
                <a:t>5.3%</a:t>
              </a:r>
              <a:r>
                <a:rPr lang="en-US" sz="1730" spc="79" strike="noStrike" u="none">
                  <a:solidFill>
                    <a:srgbClr val="111111"/>
                  </a:solidFill>
                  <a:latin typeface="Open Sauce"/>
                  <a:ea typeface="Open Sauce"/>
                  <a:cs typeface="Open Sauce"/>
                  <a:sym typeface="Open Sauce"/>
                </a:rPr>
                <a:t> default rate, while </a:t>
              </a:r>
              <a:r>
                <a:rPr lang="en-US" b="true" sz="1730" spc="79" strike="noStrike" u="none">
                  <a:solidFill>
                    <a:srgbClr val="111111"/>
                  </a:solidFill>
                  <a:latin typeface="Open Sauce Bold"/>
                  <a:ea typeface="Open Sauce Bold"/>
                  <a:cs typeface="Open Sauce Bold"/>
                  <a:sym typeface="Open Sauce Bold"/>
                </a:rPr>
                <a:t>Secondary Special</a:t>
              </a:r>
              <a:r>
                <a:rPr lang="en-US" sz="1730" spc="79" strike="noStrike" u="none">
                  <a:solidFill>
                    <a:srgbClr val="111111"/>
                  </a:solidFill>
                  <a:latin typeface="Open Sauce"/>
                  <a:ea typeface="Open Sauce"/>
                  <a:cs typeface="Open Sauce"/>
                  <a:sym typeface="Open Sauce"/>
                </a:rPr>
                <a:t> borrowers face </a:t>
              </a:r>
              <a:r>
                <a:rPr lang="en-US" b="true" sz="1730" spc="79" strike="noStrike" u="none">
                  <a:solidFill>
                    <a:srgbClr val="111111"/>
                  </a:solidFill>
                  <a:latin typeface="Open Sauce Bold"/>
                  <a:ea typeface="Open Sauce Bold"/>
                  <a:cs typeface="Open Sauce Bold"/>
                  <a:sym typeface="Open Sauce Bold"/>
                </a:rPr>
                <a:t>8.2%</a:t>
              </a:r>
              <a:r>
                <a:rPr lang="en-US" sz="1730" spc="79" strike="noStrike" u="none">
                  <a:solidFill>
                    <a:srgbClr val="111111"/>
                  </a:solidFill>
                  <a:latin typeface="Open Sauce"/>
                  <a:ea typeface="Open Sauce"/>
                  <a:cs typeface="Open Sauce"/>
                  <a:sym typeface="Open Sauce"/>
                </a:rPr>
                <a:t> among </a:t>
              </a:r>
              <a:r>
                <a:rPr lang="en-US" b="true" sz="1730" spc="79" strike="noStrike" u="none">
                  <a:solidFill>
                    <a:srgbClr val="111111"/>
                  </a:solidFill>
                  <a:latin typeface="Open Sauce Bold"/>
                  <a:ea typeface="Open Sauce Bold"/>
                  <a:cs typeface="Open Sauce Bold"/>
                  <a:sym typeface="Open Sauce Bold"/>
                </a:rPr>
                <a:t>218,391</a:t>
              </a:r>
              <a:r>
                <a:rPr lang="en-US" sz="1730" spc="79" strike="noStrike" u="none">
                  <a:solidFill>
                    <a:srgbClr val="111111"/>
                  </a:solidFill>
                  <a:latin typeface="Open Sauce"/>
                  <a:ea typeface="Open Sauce"/>
                  <a:cs typeface="Open Sauce"/>
                  <a:sym typeface="Open Sauce"/>
                </a:rPr>
                <a:t> individuals. To reduce defaults, we should invest in financial literacy programs and develop specialized loan products with lower interest rates for the </a:t>
              </a:r>
              <a:r>
                <a:rPr lang="en-US" b="true" sz="1730" spc="79" strike="noStrike" u="none">
                  <a:solidFill>
                    <a:srgbClr val="111111"/>
                  </a:solidFill>
                  <a:latin typeface="Open Sauce Bold"/>
                  <a:ea typeface="Open Sauce Bold"/>
                  <a:cs typeface="Open Sauce Bold"/>
                  <a:sym typeface="Open Sauce Bold"/>
                </a:rPr>
                <a:t>Secondary Special</a:t>
              </a:r>
              <a:r>
                <a:rPr lang="en-US" sz="1730" spc="79" strike="noStrike" u="none">
                  <a:solidFill>
                    <a:srgbClr val="111111"/>
                  </a:solidFill>
                  <a:latin typeface="Open Sauce"/>
                  <a:ea typeface="Open Sauce"/>
                  <a:cs typeface="Open Sauce"/>
                  <a:sym typeface="Open Sauce"/>
                </a:rPr>
                <a:t> demographic. Implementing mandatory financial education workshops will further enhance repayment rates and improve portfolio health.</a:t>
              </a:r>
            </a:p>
          </p:txBody>
        </p:sp>
      </p:grpSp>
      <p:sp>
        <p:nvSpPr>
          <p:cNvPr name="TextBox 22" id="22"/>
          <p:cNvSpPr txBox="true"/>
          <p:nvPr/>
        </p:nvSpPr>
        <p:spPr>
          <a:xfrm rot="0">
            <a:off x="1028700" y="801688"/>
            <a:ext cx="6131971" cy="446405"/>
          </a:xfrm>
          <a:prstGeom prst="rect">
            <a:avLst/>
          </a:prstGeom>
        </p:spPr>
        <p:txBody>
          <a:bodyPr anchor="t" rtlCol="false" tIns="0" lIns="0" bIns="0" rIns="0">
            <a:spAutoFit/>
          </a:bodyPr>
          <a:lstStyle/>
          <a:p>
            <a:pPr algn="l" marL="0" indent="0" lvl="0">
              <a:lnSpc>
                <a:spcPts val="3745"/>
              </a:lnSpc>
            </a:pPr>
            <a:r>
              <a:rPr lang="en-US" sz="2675">
                <a:solidFill>
                  <a:srgbClr val="FCFFFE"/>
                </a:solidFill>
                <a:latin typeface="Open Sauce"/>
                <a:ea typeface="Open Sauce"/>
                <a:cs typeface="Open Sauce"/>
                <a:sym typeface="Open Sauce"/>
              </a:rPr>
              <a:t>Business Insight &amp; Recommendation</a:t>
            </a:r>
          </a:p>
        </p:txBody>
      </p:sp>
      <p:pic>
        <p:nvPicPr>
          <p:cNvPr name="Picture 23" id="23"/>
          <p:cNvPicPr>
            <a:picLocks noChangeAspect="true"/>
          </p:cNvPicPr>
          <p:nvPr/>
        </p:nvPicPr>
        <p:blipFill>
          <a:blip r:embed="rId5"/>
          <a:stretch>
            <a:fillRect/>
          </a:stretch>
        </p:blipFill>
        <p:spPr>
          <a:xfrm rot="0">
            <a:off x="5386257" y="1928370"/>
            <a:ext cx="4700878" cy="4612896"/>
          </a:xfrm>
          <a:prstGeom prst="rect">
            <a:avLst/>
          </a:prstGeom>
        </p:spPr>
      </p:pic>
      <p:pic>
        <p:nvPicPr>
          <p:cNvPr name="Picture 24" id="24"/>
          <p:cNvPicPr>
            <a:picLocks noChangeAspect="true"/>
          </p:cNvPicPr>
          <p:nvPr/>
        </p:nvPicPr>
        <p:blipFill>
          <a:blip r:embed="rId6"/>
          <a:stretch>
            <a:fillRect/>
          </a:stretch>
        </p:blipFill>
        <p:spPr>
          <a:xfrm rot="0">
            <a:off x="851242" y="1754144"/>
            <a:ext cx="4261560" cy="4961346"/>
          </a:xfrm>
          <a:prstGeom prst="rect">
            <a:avLst/>
          </a:prstGeom>
        </p:spPr>
      </p:pic>
      <p:pic>
        <p:nvPicPr>
          <p:cNvPr name="Picture 25" id="25"/>
          <p:cNvPicPr>
            <a:picLocks noChangeAspect="true"/>
          </p:cNvPicPr>
          <p:nvPr/>
        </p:nvPicPr>
        <p:blipFill>
          <a:blip r:embed="rId7"/>
          <a:stretch>
            <a:fillRect/>
          </a:stretch>
        </p:blipFill>
        <p:spPr>
          <a:xfrm rot="0">
            <a:off x="9576701" y="1407409"/>
            <a:ext cx="8988238" cy="5790060"/>
          </a:xfrm>
          <a:prstGeom prst="rect">
            <a:avLst/>
          </a:prstGeom>
        </p:spPr>
      </p:pic>
      <p:sp>
        <p:nvSpPr>
          <p:cNvPr name="TextBox 26" id="26"/>
          <p:cNvSpPr txBox="true"/>
          <p:nvPr/>
        </p:nvSpPr>
        <p:spPr>
          <a:xfrm rot="0">
            <a:off x="11037459" y="3976685"/>
            <a:ext cx="958482" cy="325755"/>
          </a:xfrm>
          <a:prstGeom prst="rect">
            <a:avLst/>
          </a:prstGeom>
        </p:spPr>
        <p:txBody>
          <a:bodyPr anchor="t" rtlCol="false" tIns="0" lIns="0" bIns="0" rIns="0">
            <a:spAutoFit/>
          </a:bodyPr>
          <a:lstStyle/>
          <a:p>
            <a:pPr algn="ctr" marL="0" indent="0" lvl="0">
              <a:lnSpc>
                <a:spcPts val="2520"/>
              </a:lnSpc>
              <a:spcBef>
                <a:spcPct val="0"/>
              </a:spcBef>
            </a:pPr>
            <a:r>
              <a:rPr lang="en-US" b="true" sz="1800">
                <a:solidFill>
                  <a:srgbClr val="000000"/>
                </a:solidFill>
                <a:latin typeface="Poppins Medium"/>
                <a:ea typeface="Poppins Medium"/>
                <a:cs typeface="Poppins Medium"/>
                <a:sym typeface="Poppins Medium"/>
              </a:rPr>
              <a:t>1.83%</a:t>
            </a:r>
          </a:p>
        </p:txBody>
      </p:sp>
      <p:sp>
        <p:nvSpPr>
          <p:cNvPr name="TextBox 27" id="27"/>
          <p:cNvSpPr txBox="true"/>
          <p:nvPr/>
        </p:nvSpPr>
        <p:spPr>
          <a:xfrm rot="0">
            <a:off x="16757338" y="3976685"/>
            <a:ext cx="958482" cy="325755"/>
          </a:xfrm>
          <a:prstGeom prst="rect">
            <a:avLst/>
          </a:prstGeom>
        </p:spPr>
        <p:txBody>
          <a:bodyPr anchor="t" rtlCol="false" tIns="0" lIns="0" bIns="0" rIns="0">
            <a:spAutoFit/>
          </a:bodyPr>
          <a:lstStyle/>
          <a:p>
            <a:pPr algn="ctr" marL="0" indent="0" lvl="0">
              <a:lnSpc>
                <a:spcPts val="2520"/>
              </a:lnSpc>
              <a:spcBef>
                <a:spcPct val="0"/>
              </a:spcBef>
            </a:pPr>
            <a:r>
              <a:rPr lang="en-US" b="true" sz="1800">
                <a:solidFill>
                  <a:srgbClr val="000000"/>
                </a:solidFill>
                <a:latin typeface="Poppins Medium"/>
                <a:ea typeface="Poppins Medium"/>
                <a:cs typeface="Poppins Medium"/>
                <a:sym typeface="Poppins Medium"/>
              </a:rPr>
              <a:t>8.94%</a:t>
            </a:r>
          </a:p>
        </p:txBody>
      </p:sp>
      <p:sp>
        <p:nvSpPr>
          <p:cNvPr name="TextBox 28" id="28"/>
          <p:cNvSpPr txBox="true"/>
          <p:nvPr/>
        </p:nvSpPr>
        <p:spPr>
          <a:xfrm rot="0">
            <a:off x="15341655" y="3976685"/>
            <a:ext cx="958482" cy="325755"/>
          </a:xfrm>
          <a:prstGeom prst="rect">
            <a:avLst/>
          </a:prstGeom>
        </p:spPr>
        <p:txBody>
          <a:bodyPr anchor="t" rtlCol="false" tIns="0" lIns="0" bIns="0" rIns="0">
            <a:spAutoFit/>
          </a:bodyPr>
          <a:lstStyle/>
          <a:p>
            <a:pPr algn="ctr" marL="0" indent="0" lvl="0">
              <a:lnSpc>
                <a:spcPts val="2520"/>
              </a:lnSpc>
              <a:spcBef>
                <a:spcPct val="0"/>
              </a:spcBef>
            </a:pPr>
            <a:r>
              <a:rPr lang="en-US" b="true" sz="1800">
                <a:solidFill>
                  <a:srgbClr val="000000"/>
                </a:solidFill>
                <a:latin typeface="Poppins Medium"/>
                <a:ea typeface="Poppins Medium"/>
                <a:cs typeface="Poppins Medium"/>
                <a:sym typeface="Poppins Medium"/>
              </a:rPr>
              <a:t>10.93%</a:t>
            </a:r>
          </a:p>
        </p:txBody>
      </p:sp>
      <p:sp>
        <p:nvSpPr>
          <p:cNvPr name="TextBox 29" id="29"/>
          <p:cNvSpPr txBox="true"/>
          <p:nvPr/>
        </p:nvSpPr>
        <p:spPr>
          <a:xfrm rot="0">
            <a:off x="13868823" y="3976685"/>
            <a:ext cx="958482" cy="325755"/>
          </a:xfrm>
          <a:prstGeom prst="rect">
            <a:avLst/>
          </a:prstGeom>
        </p:spPr>
        <p:txBody>
          <a:bodyPr anchor="t" rtlCol="false" tIns="0" lIns="0" bIns="0" rIns="0">
            <a:spAutoFit/>
          </a:bodyPr>
          <a:lstStyle/>
          <a:p>
            <a:pPr algn="ctr" marL="0" indent="0" lvl="0">
              <a:lnSpc>
                <a:spcPts val="2520"/>
              </a:lnSpc>
              <a:spcBef>
                <a:spcPct val="0"/>
              </a:spcBef>
            </a:pPr>
            <a:r>
              <a:rPr lang="en-US" b="true" sz="1800">
                <a:solidFill>
                  <a:srgbClr val="000000"/>
                </a:solidFill>
                <a:latin typeface="Poppins Medium"/>
                <a:ea typeface="Poppins Medium"/>
                <a:cs typeface="Poppins Medium"/>
                <a:sym typeface="Poppins Medium"/>
              </a:rPr>
              <a:t>8.48%</a:t>
            </a:r>
          </a:p>
        </p:txBody>
      </p:sp>
      <p:sp>
        <p:nvSpPr>
          <p:cNvPr name="TextBox 30" id="30"/>
          <p:cNvSpPr txBox="true"/>
          <p:nvPr/>
        </p:nvSpPr>
        <p:spPr>
          <a:xfrm rot="0">
            <a:off x="12453141" y="3976685"/>
            <a:ext cx="958482" cy="325755"/>
          </a:xfrm>
          <a:prstGeom prst="rect">
            <a:avLst/>
          </a:prstGeom>
        </p:spPr>
        <p:txBody>
          <a:bodyPr anchor="t" rtlCol="false" tIns="0" lIns="0" bIns="0" rIns="0">
            <a:spAutoFit/>
          </a:bodyPr>
          <a:lstStyle/>
          <a:p>
            <a:pPr algn="ctr" marL="0" indent="0" lvl="0">
              <a:lnSpc>
                <a:spcPts val="2520"/>
              </a:lnSpc>
              <a:spcBef>
                <a:spcPct val="0"/>
              </a:spcBef>
            </a:pPr>
            <a:r>
              <a:rPr lang="en-US" b="true" sz="1800">
                <a:solidFill>
                  <a:srgbClr val="000000"/>
                </a:solidFill>
                <a:latin typeface="Poppins Medium"/>
                <a:ea typeface="Poppins Medium"/>
                <a:cs typeface="Poppins Medium"/>
                <a:sym typeface="Poppins Medium"/>
              </a:rPr>
              <a:t>5.36%</a:t>
            </a:r>
          </a:p>
        </p:txBody>
      </p:sp>
      <p:sp>
        <p:nvSpPr>
          <p:cNvPr name="TextBox 31" id="31"/>
          <p:cNvSpPr txBox="true"/>
          <p:nvPr/>
        </p:nvSpPr>
        <p:spPr>
          <a:xfrm rot="0">
            <a:off x="6700480" y="4817745"/>
            <a:ext cx="958482" cy="325755"/>
          </a:xfrm>
          <a:prstGeom prst="rect">
            <a:avLst/>
          </a:prstGeom>
        </p:spPr>
        <p:txBody>
          <a:bodyPr anchor="t" rtlCol="false" tIns="0" lIns="0" bIns="0" rIns="0">
            <a:spAutoFit/>
          </a:bodyPr>
          <a:lstStyle/>
          <a:p>
            <a:pPr algn="ctr" marL="0" indent="0" lvl="0">
              <a:lnSpc>
                <a:spcPts val="2520"/>
              </a:lnSpc>
              <a:spcBef>
                <a:spcPct val="0"/>
              </a:spcBef>
            </a:pPr>
            <a:r>
              <a:rPr lang="en-US" b="true" sz="1800">
                <a:solidFill>
                  <a:srgbClr val="000000"/>
                </a:solidFill>
                <a:latin typeface="Poppins Medium"/>
                <a:ea typeface="Poppins Medium"/>
                <a:cs typeface="Poppins Medium"/>
                <a:sym typeface="Poppins Medium"/>
              </a:rPr>
              <a:t>8.35%</a:t>
            </a:r>
          </a:p>
        </p:txBody>
      </p:sp>
      <p:sp>
        <p:nvSpPr>
          <p:cNvPr name="TextBox 32" id="32"/>
          <p:cNvSpPr txBox="true"/>
          <p:nvPr/>
        </p:nvSpPr>
        <p:spPr>
          <a:xfrm rot="0">
            <a:off x="8513101" y="4817745"/>
            <a:ext cx="958482" cy="325755"/>
          </a:xfrm>
          <a:prstGeom prst="rect">
            <a:avLst/>
          </a:prstGeom>
        </p:spPr>
        <p:txBody>
          <a:bodyPr anchor="t" rtlCol="false" tIns="0" lIns="0" bIns="0" rIns="0">
            <a:spAutoFit/>
          </a:bodyPr>
          <a:lstStyle/>
          <a:p>
            <a:pPr algn="ctr" marL="0" indent="0" lvl="0">
              <a:lnSpc>
                <a:spcPts val="2520"/>
              </a:lnSpc>
              <a:spcBef>
                <a:spcPct val="0"/>
              </a:spcBef>
            </a:pPr>
            <a:r>
              <a:rPr lang="en-US" b="true" sz="1800">
                <a:solidFill>
                  <a:srgbClr val="000000"/>
                </a:solidFill>
                <a:latin typeface="Poppins Medium"/>
                <a:ea typeface="Poppins Medium"/>
                <a:cs typeface="Poppins Medium"/>
                <a:sym typeface="Poppins Medium"/>
              </a:rPr>
              <a:t>5.48%</a:t>
            </a:r>
          </a:p>
        </p:txBody>
      </p:sp>
      <p:sp>
        <p:nvSpPr>
          <p:cNvPr name="TextBox 33" id="33"/>
          <p:cNvSpPr txBox="true"/>
          <p:nvPr/>
        </p:nvSpPr>
        <p:spPr>
          <a:xfrm rot="0">
            <a:off x="14827305" y="1443038"/>
            <a:ext cx="4399309" cy="224057"/>
          </a:xfrm>
          <a:prstGeom prst="rect">
            <a:avLst/>
          </a:prstGeom>
        </p:spPr>
        <p:txBody>
          <a:bodyPr anchor="t" rtlCol="false" tIns="0" lIns="0" bIns="0" rIns="0">
            <a:spAutoFit/>
          </a:bodyPr>
          <a:lstStyle/>
          <a:p>
            <a:pPr algn="l" marL="0" indent="0" lvl="0">
              <a:lnSpc>
                <a:spcPts val="1883"/>
              </a:lnSpc>
            </a:pPr>
            <a:r>
              <a:rPr lang="en-US" sz="1345">
                <a:solidFill>
                  <a:srgbClr val="FCFFFE"/>
                </a:solidFill>
                <a:latin typeface="Open Sauce"/>
                <a:ea typeface="Open Sauce"/>
                <a:cs typeface="Open Sauce"/>
                <a:sym typeface="Open Sauce"/>
              </a:rPr>
              <a:t>*Percentages for default rate</a:t>
            </a:r>
          </a:p>
        </p:txBody>
      </p:sp>
      <p:sp>
        <p:nvSpPr>
          <p:cNvPr name="TextBox 34" id="34"/>
          <p:cNvSpPr txBox="true"/>
          <p:nvPr/>
        </p:nvSpPr>
        <p:spPr>
          <a:xfrm rot="0">
            <a:off x="3740874" y="2463193"/>
            <a:ext cx="958482" cy="325755"/>
          </a:xfrm>
          <a:prstGeom prst="rect">
            <a:avLst/>
          </a:prstGeom>
        </p:spPr>
        <p:txBody>
          <a:bodyPr anchor="t" rtlCol="false" tIns="0" lIns="0" bIns="0" rIns="0">
            <a:spAutoFit/>
          </a:bodyPr>
          <a:lstStyle/>
          <a:p>
            <a:pPr algn="ctr" marL="0" indent="0" lvl="0">
              <a:lnSpc>
                <a:spcPts val="2520"/>
              </a:lnSpc>
              <a:spcBef>
                <a:spcPct val="0"/>
              </a:spcBef>
            </a:pPr>
            <a:r>
              <a:rPr lang="en-US" b="true" sz="1800">
                <a:solidFill>
                  <a:srgbClr val="000000"/>
                </a:solidFill>
                <a:latin typeface="Poppins Medium"/>
                <a:ea typeface="Poppins Medium"/>
                <a:cs typeface="Poppins Medium"/>
                <a:sym typeface="Poppins Medium"/>
              </a:rPr>
              <a:t>8.1%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B3F53"/>
        </a:solidFill>
      </p:bgPr>
    </p:bg>
    <p:spTree>
      <p:nvGrpSpPr>
        <p:cNvPr id="1" name=""/>
        <p:cNvGrpSpPr/>
        <p:nvPr/>
      </p:nvGrpSpPr>
      <p:grpSpPr>
        <a:xfrm>
          <a:off x="0" y="0"/>
          <a:ext cx="0" cy="0"/>
          <a:chOff x="0" y="0"/>
          <a:chExt cx="0" cy="0"/>
        </a:xfrm>
      </p:grpSpPr>
      <p:grpSp>
        <p:nvGrpSpPr>
          <p:cNvPr name="Group 2" id="2"/>
          <p:cNvGrpSpPr/>
          <p:nvPr/>
        </p:nvGrpSpPr>
        <p:grpSpPr>
          <a:xfrm rot="0">
            <a:off x="216948" y="1828800"/>
            <a:ext cx="17854104" cy="8231847"/>
            <a:chOff x="0" y="0"/>
            <a:chExt cx="2924524" cy="1348387"/>
          </a:xfrm>
        </p:grpSpPr>
        <p:sp>
          <p:nvSpPr>
            <p:cNvPr name="Freeform 3" id="3"/>
            <p:cNvSpPr/>
            <p:nvPr/>
          </p:nvSpPr>
          <p:spPr>
            <a:xfrm flipH="false" flipV="false" rot="0">
              <a:off x="0" y="0"/>
              <a:ext cx="2924525" cy="1348387"/>
            </a:xfrm>
            <a:custGeom>
              <a:avLst/>
              <a:gdLst/>
              <a:ahLst/>
              <a:cxnLst/>
              <a:rect r="r" b="b" t="t" l="l"/>
              <a:pathLst>
                <a:path h="1348387" w="2924525">
                  <a:moveTo>
                    <a:pt x="2800064" y="1348387"/>
                  </a:moveTo>
                  <a:lnTo>
                    <a:pt x="124460" y="1348387"/>
                  </a:lnTo>
                  <a:cubicBezTo>
                    <a:pt x="55880" y="1348387"/>
                    <a:pt x="0" y="1292507"/>
                    <a:pt x="0" y="1223927"/>
                  </a:cubicBezTo>
                  <a:lnTo>
                    <a:pt x="0" y="124460"/>
                  </a:lnTo>
                  <a:cubicBezTo>
                    <a:pt x="0" y="55880"/>
                    <a:pt x="55880" y="0"/>
                    <a:pt x="124460" y="0"/>
                  </a:cubicBezTo>
                  <a:lnTo>
                    <a:pt x="2800065" y="0"/>
                  </a:lnTo>
                  <a:cubicBezTo>
                    <a:pt x="2868644" y="0"/>
                    <a:pt x="2924525" y="55880"/>
                    <a:pt x="2924525" y="124460"/>
                  </a:cubicBezTo>
                  <a:lnTo>
                    <a:pt x="2924525" y="1223927"/>
                  </a:lnTo>
                  <a:cubicBezTo>
                    <a:pt x="2924525" y="1292507"/>
                    <a:pt x="2868644" y="1348387"/>
                    <a:pt x="2800065" y="1348387"/>
                  </a:cubicBezTo>
                  <a:close/>
                </a:path>
              </a:pathLst>
            </a:custGeom>
            <a:solidFill>
              <a:srgbClr val="FFFFFF"/>
            </a:solidFill>
          </p:spPr>
        </p:sp>
      </p:grpSp>
      <p:sp>
        <p:nvSpPr>
          <p:cNvPr name="Freeform 4" id="4"/>
          <p:cNvSpPr/>
          <p:nvPr/>
        </p:nvSpPr>
        <p:spPr>
          <a:xfrm flipH="false" flipV="false" rot="0">
            <a:off x="1264687" y="1828800"/>
            <a:ext cx="11830068" cy="2473639"/>
          </a:xfrm>
          <a:custGeom>
            <a:avLst/>
            <a:gdLst/>
            <a:ahLst/>
            <a:cxnLst/>
            <a:rect r="r" b="b" t="t" l="l"/>
            <a:pathLst>
              <a:path h="2473639" w="11830068">
                <a:moveTo>
                  <a:pt x="0" y="0"/>
                </a:moveTo>
                <a:lnTo>
                  <a:pt x="11830068" y="0"/>
                </a:lnTo>
                <a:lnTo>
                  <a:pt x="11830068" y="2473639"/>
                </a:lnTo>
                <a:lnTo>
                  <a:pt x="0" y="2473639"/>
                </a:lnTo>
                <a:lnTo>
                  <a:pt x="0" y="0"/>
                </a:lnTo>
                <a:close/>
              </a:path>
            </a:pathLst>
          </a:custGeom>
          <a:blipFill>
            <a:blip r:embed="rId2"/>
            <a:stretch>
              <a:fillRect l="0" t="-297342" r="0" b="0"/>
            </a:stretch>
          </a:blipFill>
        </p:spPr>
      </p:sp>
      <p:grpSp>
        <p:nvGrpSpPr>
          <p:cNvPr name="Group 5" id="5"/>
          <p:cNvGrpSpPr/>
          <p:nvPr/>
        </p:nvGrpSpPr>
        <p:grpSpPr>
          <a:xfrm rot="0">
            <a:off x="409206" y="6409130"/>
            <a:ext cx="17393267" cy="359579"/>
            <a:chOff x="0" y="0"/>
            <a:chExt cx="23191023" cy="479438"/>
          </a:xfrm>
        </p:grpSpPr>
        <p:sp>
          <p:nvSpPr>
            <p:cNvPr name="AutoShape 6" id="6"/>
            <p:cNvSpPr/>
            <p:nvPr/>
          </p:nvSpPr>
          <p:spPr>
            <a:xfrm>
              <a:off x="13602" y="228970"/>
              <a:ext cx="23177421" cy="0"/>
            </a:xfrm>
            <a:prstGeom prst="line">
              <a:avLst/>
            </a:prstGeom>
            <a:ln cap="flat" w="13602">
              <a:solidFill>
                <a:srgbClr val="25293C"/>
              </a:solidFill>
              <a:prstDash val="solid"/>
              <a:headEnd type="none" len="sm" w="sm"/>
              <a:tailEnd type="none" len="sm" w="sm"/>
            </a:ln>
          </p:spPr>
        </p:sp>
        <p:sp>
          <p:nvSpPr>
            <p:cNvPr name="AutoShape 7" id="7"/>
            <p:cNvSpPr/>
            <p:nvPr/>
          </p:nvSpPr>
          <p:spPr>
            <a:xfrm flipV="true">
              <a:off x="34004" y="0"/>
              <a:ext cx="0" cy="479438"/>
            </a:xfrm>
            <a:prstGeom prst="line">
              <a:avLst/>
            </a:prstGeom>
            <a:ln cap="flat" w="68009">
              <a:solidFill>
                <a:srgbClr val="BFB17D"/>
              </a:solidFill>
              <a:prstDash val="solid"/>
              <a:headEnd type="none" len="sm" w="sm"/>
              <a:tailEnd type="none" len="sm" w="sm"/>
            </a:ln>
          </p:spPr>
        </p:sp>
        <p:sp>
          <p:nvSpPr>
            <p:cNvPr name="AutoShape 8" id="8"/>
            <p:cNvSpPr/>
            <p:nvPr/>
          </p:nvSpPr>
          <p:spPr>
            <a:xfrm flipV="true">
              <a:off x="6374447" y="0"/>
              <a:ext cx="0" cy="479438"/>
            </a:xfrm>
            <a:prstGeom prst="line">
              <a:avLst/>
            </a:prstGeom>
            <a:ln cap="flat" w="68009">
              <a:solidFill>
                <a:srgbClr val="BFB17D"/>
              </a:solidFill>
              <a:prstDash val="solid"/>
              <a:headEnd type="none" len="sm" w="sm"/>
              <a:tailEnd type="none" len="sm" w="sm"/>
            </a:ln>
          </p:spPr>
        </p:sp>
        <p:sp>
          <p:nvSpPr>
            <p:cNvPr name="AutoShape 9" id="9"/>
            <p:cNvSpPr/>
            <p:nvPr/>
          </p:nvSpPr>
          <p:spPr>
            <a:xfrm flipV="true">
              <a:off x="12714890" y="0"/>
              <a:ext cx="0" cy="479438"/>
            </a:xfrm>
            <a:prstGeom prst="line">
              <a:avLst/>
            </a:prstGeom>
            <a:ln cap="flat" w="68009">
              <a:solidFill>
                <a:srgbClr val="BFB17D"/>
              </a:solidFill>
              <a:prstDash val="solid"/>
              <a:headEnd type="none" len="sm" w="sm"/>
              <a:tailEnd type="none" len="sm" w="sm"/>
            </a:ln>
          </p:spPr>
        </p:sp>
        <p:sp>
          <p:nvSpPr>
            <p:cNvPr name="AutoShape 10" id="10"/>
            <p:cNvSpPr/>
            <p:nvPr/>
          </p:nvSpPr>
          <p:spPr>
            <a:xfrm flipV="true">
              <a:off x="19055333" y="0"/>
              <a:ext cx="0" cy="479438"/>
            </a:xfrm>
            <a:prstGeom prst="line">
              <a:avLst/>
            </a:prstGeom>
            <a:ln cap="flat" w="68009">
              <a:solidFill>
                <a:srgbClr val="BFB17D"/>
              </a:solidFill>
              <a:prstDash val="solid"/>
              <a:headEnd type="none" len="sm" w="sm"/>
              <a:tailEnd type="none" len="sm" w="sm"/>
            </a:ln>
          </p:spPr>
        </p:sp>
      </p:grpSp>
      <p:sp>
        <p:nvSpPr>
          <p:cNvPr name="AutoShape 11" id="11"/>
          <p:cNvSpPr/>
          <p:nvPr/>
        </p:nvSpPr>
        <p:spPr>
          <a:xfrm rot="0">
            <a:off x="1028700" y="1438275"/>
            <a:ext cx="1202667" cy="0"/>
          </a:xfrm>
          <a:prstGeom prst="line">
            <a:avLst/>
          </a:prstGeom>
          <a:ln cap="flat" w="47625">
            <a:solidFill>
              <a:srgbClr val="BFB17D"/>
            </a:solidFill>
            <a:prstDash val="solid"/>
            <a:headEnd type="none" len="sm" w="sm"/>
            <a:tailEnd type="none" len="sm" w="sm"/>
          </a:ln>
        </p:spPr>
      </p:sp>
      <p:sp>
        <p:nvSpPr>
          <p:cNvPr name="Freeform 12" id="12"/>
          <p:cNvSpPr/>
          <p:nvPr/>
        </p:nvSpPr>
        <p:spPr>
          <a:xfrm flipH="false" flipV="false" rot="0">
            <a:off x="17003587"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13" id="13"/>
          <p:cNvPicPr>
            <a:picLocks noChangeAspect="true"/>
          </p:cNvPicPr>
          <p:nvPr/>
        </p:nvPicPr>
        <p:blipFill>
          <a:blip r:embed="rId5"/>
          <a:stretch>
            <a:fillRect/>
          </a:stretch>
        </p:blipFill>
        <p:spPr>
          <a:xfrm rot="0">
            <a:off x="475312" y="349381"/>
            <a:ext cx="17753022" cy="7541068"/>
          </a:xfrm>
          <a:prstGeom prst="rect">
            <a:avLst/>
          </a:prstGeom>
        </p:spPr>
      </p:pic>
      <p:sp>
        <p:nvSpPr>
          <p:cNvPr name="Freeform 14" id="14"/>
          <p:cNvSpPr/>
          <p:nvPr/>
        </p:nvSpPr>
        <p:spPr>
          <a:xfrm flipH="false" flipV="false" rot="0">
            <a:off x="14350825" y="4724038"/>
            <a:ext cx="3451648" cy="1686993"/>
          </a:xfrm>
          <a:custGeom>
            <a:avLst/>
            <a:gdLst/>
            <a:ahLst/>
            <a:cxnLst/>
            <a:rect r="r" b="b" t="t" l="l"/>
            <a:pathLst>
              <a:path h="1686993" w="3451648">
                <a:moveTo>
                  <a:pt x="0" y="0"/>
                </a:moveTo>
                <a:lnTo>
                  <a:pt x="3451648" y="0"/>
                </a:lnTo>
                <a:lnTo>
                  <a:pt x="3451648" y="1686993"/>
                </a:lnTo>
                <a:lnTo>
                  <a:pt x="0" y="16869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7179721" y="3056095"/>
            <a:ext cx="2415554" cy="3354936"/>
          </a:xfrm>
          <a:custGeom>
            <a:avLst/>
            <a:gdLst/>
            <a:ahLst/>
            <a:cxnLst/>
            <a:rect r="r" b="b" t="t" l="l"/>
            <a:pathLst>
              <a:path h="3354936" w="2415554">
                <a:moveTo>
                  <a:pt x="0" y="0"/>
                </a:moveTo>
                <a:lnTo>
                  <a:pt x="2415555" y="0"/>
                </a:lnTo>
                <a:lnTo>
                  <a:pt x="2415555" y="3354936"/>
                </a:lnTo>
                <a:lnTo>
                  <a:pt x="0" y="33549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0">
            <a:off x="739074" y="6946795"/>
            <a:ext cx="7158172" cy="2819303"/>
            <a:chOff x="0" y="0"/>
            <a:chExt cx="9544229" cy="3759070"/>
          </a:xfrm>
        </p:grpSpPr>
        <p:sp>
          <p:nvSpPr>
            <p:cNvPr name="TextBox 17" id="17"/>
            <p:cNvSpPr txBox="true"/>
            <p:nvPr/>
          </p:nvSpPr>
          <p:spPr>
            <a:xfrm rot="0">
              <a:off x="0" y="-38100"/>
              <a:ext cx="9544229" cy="428412"/>
            </a:xfrm>
            <a:prstGeom prst="rect">
              <a:avLst/>
            </a:prstGeom>
          </p:spPr>
          <p:txBody>
            <a:bodyPr anchor="t" rtlCol="false" tIns="0" lIns="0" bIns="0" rIns="0">
              <a:spAutoFit/>
            </a:bodyPr>
            <a:lstStyle/>
            <a:p>
              <a:pPr algn="l" marL="0" indent="0" lvl="0">
                <a:lnSpc>
                  <a:spcPts val="2765"/>
                </a:lnSpc>
                <a:spcBef>
                  <a:spcPct val="0"/>
                </a:spcBef>
              </a:pPr>
              <a:r>
                <a:rPr lang="en-US" sz="1975">
                  <a:solidFill>
                    <a:srgbClr val="111111"/>
                  </a:solidFill>
                  <a:latin typeface="Open Sauce"/>
                  <a:ea typeface="Open Sauce"/>
                  <a:cs typeface="Open Sauce"/>
                  <a:sym typeface="Open Sauce"/>
                </a:rPr>
                <a:t>DEFAULT RATE TRENDS BY AGE</a:t>
              </a:r>
            </a:p>
          </p:txBody>
        </p:sp>
        <p:sp>
          <p:nvSpPr>
            <p:cNvPr name="TextBox 18" id="18"/>
            <p:cNvSpPr txBox="true"/>
            <p:nvPr/>
          </p:nvSpPr>
          <p:spPr>
            <a:xfrm rot="0">
              <a:off x="0" y="1044658"/>
              <a:ext cx="9544229" cy="2714412"/>
            </a:xfrm>
            <a:prstGeom prst="rect">
              <a:avLst/>
            </a:prstGeom>
          </p:spPr>
          <p:txBody>
            <a:bodyPr anchor="t" rtlCol="false" tIns="0" lIns="0" bIns="0" rIns="0">
              <a:spAutoFit/>
            </a:bodyPr>
            <a:lstStyle/>
            <a:p>
              <a:pPr algn="just" marL="426408" indent="-213204" lvl="1">
                <a:lnSpc>
                  <a:spcPts val="2765"/>
                </a:lnSpc>
                <a:buFont typeface="Arial"/>
                <a:buChar char="•"/>
              </a:pPr>
              <a:r>
                <a:rPr lang="en-US" sz="1975" spc="37">
                  <a:solidFill>
                    <a:srgbClr val="111111"/>
                  </a:solidFill>
                  <a:latin typeface="Open Sauce"/>
                  <a:ea typeface="Open Sauce"/>
                  <a:cs typeface="Open Sauce"/>
                  <a:sym typeface="Open Sauce"/>
                </a:rPr>
                <a:t>Def</a:t>
              </a:r>
              <a:r>
                <a:rPr lang="en-US" sz="1975" spc="37" u="none">
                  <a:solidFill>
                    <a:srgbClr val="111111"/>
                  </a:solidFill>
                  <a:latin typeface="Open Sauce"/>
                  <a:ea typeface="Open Sauce"/>
                  <a:cs typeface="Open Sauce"/>
                  <a:sym typeface="Open Sauce"/>
                </a:rPr>
                <a:t>ault rates increase with age, peaking at 8.3% for ages 36-40.</a:t>
              </a:r>
            </a:p>
            <a:p>
              <a:pPr algn="just" marL="426408" indent="-213204" lvl="1">
                <a:lnSpc>
                  <a:spcPts val="2765"/>
                </a:lnSpc>
                <a:buFont typeface="Arial"/>
                <a:buChar char="•"/>
              </a:pPr>
              <a:r>
                <a:rPr lang="en-US" sz="1975" spc="37" u="none">
                  <a:solidFill>
                    <a:srgbClr val="111111"/>
                  </a:solidFill>
                  <a:latin typeface="Open Sauce"/>
                  <a:ea typeface="Open Sauce"/>
                  <a:cs typeface="Open Sauce"/>
                  <a:sym typeface="Open Sauce"/>
                </a:rPr>
                <a:t>Lower default rates are seen in the 20-30 age group.</a:t>
              </a:r>
            </a:p>
            <a:p>
              <a:pPr algn="just" marL="426408" indent="-213204" lvl="1">
                <a:lnSpc>
                  <a:spcPts val="2765"/>
                </a:lnSpc>
                <a:buFont typeface="Arial"/>
                <a:buChar char="•"/>
              </a:pPr>
              <a:r>
                <a:rPr lang="en-US" sz="1975" spc="37" u="none">
                  <a:solidFill>
                    <a:srgbClr val="111111"/>
                  </a:solidFill>
                  <a:latin typeface="Open Sauce"/>
                  <a:ea typeface="Open Sauce"/>
                  <a:cs typeface="Open Sauce"/>
                  <a:sym typeface="Open Sauce"/>
                </a:rPr>
                <a:t>Borrowers aged 65 and older have the fewest defaults, indicating greater financial stability.</a:t>
              </a:r>
            </a:p>
            <a:p>
              <a:pPr algn="just" marL="0" indent="0" lvl="0">
                <a:lnSpc>
                  <a:spcPts val="2765"/>
                </a:lnSpc>
              </a:pPr>
            </a:p>
          </p:txBody>
        </p:sp>
      </p:grpSp>
      <p:grpSp>
        <p:nvGrpSpPr>
          <p:cNvPr name="Group 19" id="19"/>
          <p:cNvGrpSpPr/>
          <p:nvPr/>
        </p:nvGrpSpPr>
        <p:grpSpPr>
          <a:xfrm rot="0">
            <a:off x="8262994" y="6946795"/>
            <a:ext cx="9808058" cy="3505103"/>
            <a:chOff x="0" y="0"/>
            <a:chExt cx="13077411" cy="4673471"/>
          </a:xfrm>
        </p:grpSpPr>
        <p:sp>
          <p:nvSpPr>
            <p:cNvPr name="TextBox 20" id="20"/>
            <p:cNvSpPr txBox="true"/>
            <p:nvPr/>
          </p:nvSpPr>
          <p:spPr>
            <a:xfrm rot="0">
              <a:off x="0" y="-38100"/>
              <a:ext cx="13077411" cy="428412"/>
            </a:xfrm>
            <a:prstGeom prst="rect">
              <a:avLst/>
            </a:prstGeom>
          </p:spPr>
          <p:txBody>
            <a:bodyPr anchor="t" rtlCol="false" tIns="0" lIns="0" bIns="0" rIns="0">
              <a:spAutoFit/>
            </a:bodyPr>
            <a:lstStyle/>
            <a:p>
              <a:pPr algn="just" marL="0" indent="0" lvl="0">
                <a:lnSpc>
                  <a:spcPts val="2765"/>
                </a:lnSpc>
                <a:spcBef>
                  <a:spcPct val="0"/>
                </a:spcBef>
              </a:pPr>
              <a:r>
                <a:rPr lang="en-US" b="true" sz="1975" spc="37">
                  <a:solidFill>
                    <a:srgbClr val="111111"/>
                  </a:solidFill>
                  <a:latin typeface="Open Sauce Bold"/>
                  <a:ea typeface="Open Sauce Bold"/>
                  <a:cs typeface="Open Sauce Bold"/>
                  <a:sym typeface="Open Sauce Bold"/>
                </a:rPr>
                <a:t>Recommendations</a:t>
              </a:r>
            </a:p>
          </p:txBody>
        </p:sp>
        <p:sp>
          <p:nvSpPr>
            <p:cNvPr name="TextBox 21" id="21"/>
            <p:cNvSpPr txBox="true"/>
            <p:nvPr/>
          </p:nvSpPr>
          <p:spPr>
            <a:xfrm rot="0">
              <a:off x="0" y="1044658"/>
              <a:ext cx="13077411" cy="3628812"/>
            </a:xfrm>
            <a:prstGeom prst="rect">
              <a:avLst/>
            </a:prstGeom>
          </p:spPr>
          <p:txBody>
            <a:bodyPr anchor="t" rtlCol="false" tIns="0" lIns="0" bIns="0" rIns="0">
              <a:spAutoFit/>
            </a:bodyPr>
            <a:lstStyle/>
            <a:p>
              <a:pPr algn="l" marL="426408" indent="-213204" lvl="1">
                <a:lnSpc>
                  <a:spcPts val="2765"/>
                </a:lnSpc>
                <a:buFont typeface="Arial"/>
                <a:buChar char="•"/>
              </a:pPr>
              <a:r>
                <a:rPr lang="en-US" b="true" sz="1975" strike="noStrike" u="none">
                  <a:solidFill>
                    <a:srgbClr val="111111"/>
                  </a:solidFill>
                  <a:latin typeface="Open Sauce Bold"/>
                  <a:ea typeface="Open Sauce Bold"/>
                  <a:cs typeface="Open Sauce Bold"/>
                  <a:sym typeface="Open Sauce Bold"/>
                </a:rPr>
                <a:t>Financial Literacy Programs:</a:t>
              </a:r>
              <a:r>
                <a:rPr lang="en-US" sz="1975" strike="noStrike" u="none">
                  <a:solidFill>
                    <a:srgbClr val="111111"/>
                  </a:solidFill>
                  <a:latin typeface="Open Sauce"/>
                  <a:ea typeface="Open Sauce"/>
                  <a:cs typeface="Open Sauce"/>
                  <a:sym typeface="Open Sauce"/>
                </a:rPr>
                <a:t> Implement targeted programs for borrowers aged 31-40 to reduce default risks.</a:t>
              </a:r>
            </a:p>
            <a:p>
              <a:pPr algn="l" marL="426408" indent="-213204" lvl="1">
                <a:lnSpc>
                  <a:spcPts val="2765"/>
                </a:lnSpc>
                <a:buFont typeface="Arial"/>
                <a:buChar char="•"/>
              </a:pPr>
              <a:r>
                <a:rPr lang="en-US" b="true" sz="1975" strike="noStrike" u="none">
                  <a:solidFill>
                    <a:srgbClr val="111111"/>
                  </a:solidFill>
                  <a:latin typeface="Open Sauce Bold"/>
                  <a:ea typeface="Open Sauce Bold"/>
                  <a:cs typeface="Open Sauce Bold"/>
                  <a:sym typeface="Open Sauce Bold"/>
                </a:rPr>
                <a:t>Customized Loan Products: </a:t>
              </a:r>
              <a:r>
                <a:rPr lang="en-US" sz="1975" strike="noStrike" u="none">
                  <a:solidFill>
                    <a:srgbClr val="111111"/>
                  </a:solidFill>
                  <a:latin typeface="Open Sauce"/>
                  <a:ea typeface="Open Sauce"/>
                  <a:cs typeface="Open Sauce"/>
                  <a:sym typeface="Open Sauce"/>
                </a:rPr>
                <a:t>Create flexible loan options for the 31-40 age group to accommodate life changes.</a:t>
              </a:r>
            </a:p>
            <a:p>
              <a:pPr algn="l" marL="426408" indent="-213204" lvl="1">
                <a:lnSpc>
                  <a:spcPts val="2765"/>
                </a:lnSpc>
                <a:buFont typeface="Arial"/>
                <a:buChar char="•"/>
              </a:pPr>
              <a:r>
                <a:rPr lang="en-US" b="true" sz="1975" strike="noStrike" u="none">
                  <a:solidFill>
                    <a:srgbClr val="111111"/>
                  </a:solidFill>
                  <a:latin typeface="Open Sauce Bold"/>
                  <a:ea typeface="Open Sauce Bold"/>
                  <a:cs typeface="Open Sauce Bold"/>
                  <a:sym typeface="Open Sauce Bold"/>
                </a:rPr>
                <a:t>Incentives for Older Borrowers: </a:t>
              </a:r>
              <a:r>
                <a:rPr lang="en-US" sz="1975" strike="noStrike" u="none">
                  <a:solidFill>
                    <a:srgbClr val="111111"/>
                  </a:solidFill>
                  <a:latin typeface="Open Sauce"/>
                  <a:ea typeface="Open Sauce"/>
                  <a:cs typeface="Open Sauce"/>
                  <a:sym typeface="Open Sauce"/>
                </a:rPr>
                <a:t>Offer lower interest rates for borrowers aged 65 and above with strong repayment histories.</a:t>
              </a:r>
            </a:p>
            <a:p>
              <a:pPr algn="l" marL="0" indent="0" lvl="0">
                <a:lnSpc>
                  <a:spcPts val="2765"/>
                </a:lnSpc>
                <a:spcBef>
                  <a:spcPct val="0"/>
                </a:spcBef>
              </a:pPr>
            </a:p>
            <a:p>
              <a:pPr algn="l" marL="0" indent="0" lvl="0">
                <a:lnSpc>
                  <a:spcPts val="2765"/>
                </a:lnSpc>
                <a:spcBef>
                  <a:spcPct val="0"/>
                </a:spcBef>
              </a:pPr>
            </a:p>
          </p:txBody>
        </p:sp>
      </p:grpSp>
      <p:sp>
        <p:nvSpPr>
          <p:cNvPr name="TextBox 22" id="22"/>
          <p:cNvSpPr txBox="true"/>
          <p:nvPr/>
        </p:nvSpPr>
        <p:spPr>
          <a:xfrm rot="0">
            <a:off x="1028700" y="801688"/>
            <a:ext cx="6131971" cy="446405"/>
          </a:xfrm>
          <a:prstGeom prst="rect">
            <a:avLst/>
          </a:prstGeom>
        </p:spPr>
        <p:txBody>
          <a:bodyPr anchor="t" rtlCol="false" tIns="0" lIns="0" bIns="0" rIns="0">
            <a:spAutoFit/>
          </a:bodyPr>
          <a:lstStyle/>
          <a:p>
            <a:pPr algn="l" marL="0" indent="0" lvl="0">
              <a:lnSpc>
                <a:spcPts val="3745"/>
              </a:lnSpc>
            </a:pPr>
            <a:r>
              <a:rPr lang="en-US" sz="2675">
                <a:solidFill>
                  <a:srgbClr val="FCFFFE"/>
                </a:solidFill>
                <a:latin typeface="Open Sauce"/>
                <a:ea typeface="Open Sauce"/>
                <a:cs typeface="Open Sauce"/>
                <a:sym typeface="Open Sauce"/>
              </a:rPr>
              <a:t>Business Insight &amp; Recommendation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B3F53"/>
        </a:solidFill>
      </p:bgPr>
    </p:bg>
    <p:spTree>
      <p:nvGrpSpPr>
        <p:cNvPr id="1" name=""/>
        <p:cNvGrpSpPr/>
        <p:nvPr/>
      </p:nvGrpSpPr>
      <p:grpSpPr>
        <a:xfrm>
          <a:off x="0" y="0"/>
          <a:ext cx="0" cy="0"/>
          <a:chOff x="0" y="0"/>
          <a:chExt cx="0" cy="0"/>
        </a:xfrm>
      </p:grpSpPr>
      <p:grpSp>
        <p:nvGrpSpPr>
          <p:cNvPr name="Group 2" id="2"/>
          <p:cNvGrpSpPr/>
          <p:nvPr/>
        </p:nvGrpSpPr>
        <p:grpSpPr>
          <a:xfrm rot="0">
            <a:off x="216948" y="1828800"/>
            <a:ext cx="17854104" cy="8231847"/>
            <a:chOff x="0" y="0"/>
            <a:chExt cx="2924524" cy="1348387"/>
          </a:xfrm>
        </p:grpSpPr>
        <p:sp>
          <p:nvSpPr>
            <p:cNvPr name="Freeform 3" id="3"/>
            <p:cNvSpPr/>
            <p:nvPr/>
          </p:nvSpPr>
          <p:spPr>
            <a:xfrm flipH="false" flipV="false" rot="0">
              <a:off x="0" y="0"/>
              <a:ext cx="2924525" cy="1348387"/>
            </a:xfrm>
            <a:custGeom>
              <a:avLst/>
              <a:gdLst/>
              <a:ahLst/>
              <a:cxnLst/>
              <a:rect r="r" b="b" t="t" l="l"/>
              <a:pathLst>
                <a:path h="1348387" w="2924525">
                  <a:moveTo>
                    <a:pt x="2800064" y="1348387"/>
                  </a:moveTo>
                  <a:lnTo>
                    <a:pt x="124460" y="1348387"/>
                  </a:lnTo>
                  <a:cubicBezTo>
                    <a:pt x="55880" y="1348387"/>
                    <a:pt x="0" y="1292507"/>
                    <a:pt x="0" y="1223927"/>
                  </a:cubicBezTo>
                  <a:lnTo>
                    <a:pt x="0" y="124460"/>
                  </a:lnTo>
                  <a:cubicBezTo>
                    <a:pt x="0" y="55880"/>
                    <a:pt x="55880" y="0"/>
                    <a:pt x="124460" y="0"/>
                  </a:cubicBezTo>
                  <a:lnTo>
                    <a:pt x="2800065" y="0"/>
                  </a:lnTo>
                  <a:cubicBezTo>
                    <a:pt x="2868644" y="0"/>
                    <a:pt x="2924525" y="55880"/>
                    <a:pt x="2924525" y="124460"/>
                  </a:cubicBezTo>
                  <a:lnTo>
                    <a:pt x="2924525" y="1223927"/>
                  </a:lnTo>
                  <a:cubicBezTo>
                    <a:pt x="2924525" y="1292507"/>
                    <a:pt x="2868644" y="1348387"/>
                    <a:pt x="2800065" y="1348387"/>
                  </a:cubicBezTo>
                  <a:close/>
                </a:path>
              </a:pathLst>
            </a:custGeom>
            <a:solidFill>
              <a:srgbClr val="FFFFFF"/>
            </a:solidFill>
          </p:spPr>
        </p:sp>
      </p:grpSp>
      <p:sp>
        <p:nvSpPr>
          <p:cNvPr name="Freeform 4" id="4"/>
          <p:cNvSpPr/>
          <p:nvPr/>
        </p:nvSpPr>
        <p:spPr>
          <a:xfrm flipH="false" flipV="false" rot="0">
            <a:off x="1264687" y="1828800"/>
            <a:ext cx="11830068" cy="2473639"/>
          </a:xfrm>
          <a:custGeom>
            <a:avLst/>
            <a:gdLst/>
            <a:ahLst/>
            <a:cxnLst/>
            <a:rect r="r" b="b" t="t" l="l"/>
            <a:pathLst>
              <a:path h="2473639" w="11830068">
                <a:moveTo>
                  <a:pt x="0" y="0"/>
                </a:moveTo>
                <a:lnTo>
                  <a:pt x="11830068" y="0"/>
                </a:lnTo>
                <a:lnTo>
                  <a:pt x="11830068" y="2473639"/>
                </a:lnTo>
                <a:lnTo>
                  <a:pt x="0" y="2473639"/>
                </a:lnTo>
                <a:lnTo>
                  <a:pt x="0" y="0"/>
                </a:lnTo>
                <a:close/>
              </a:path>
            </a:pathLst>
          </a:custGeom>
          <a:blipFill>
            <a:blip r:embed="rId2"/>
            <a:stretch>
              <a:fillRect l="0" t="-297342" r="0" b="0"/>
            </a:stretch>
          </a:blipFill>
        </p:spPr>
      </p:sp>
      <p:grpSp>
        <p:nvGrpSpPr>
          <p:cNvPr name="Group 5" id="5"/>
          <p:cNvGrpSpPr/>
          <p:nvPr/>
        </p:nvGrpSpPr>
        <p:grpSpPr>
          <a:xfrm rot="0">
            <a:off x="522137" y="6290341"/>
            <a:ext cx="17293782" cy="357522"/>
            <a:chOff x="0" y="0"/>
            <a:chExt cx="23058377" cy="476696"/>
          </a:xfrm>
        </p:grpSpPr>
        <p:sp>
          <p:nvSpPr>
            <p:cNvPr name="AutoShape 6" id="6"/>
            <p:cNvSpPr/>
            <p:nvPr/>
          </p:nvSpPr>
          <p:spPr>
            <a:xfrm>
              <a:off x="13524" y="227660"/>
              <a:ext cx="23044853" cy="0"/>
            </a:xfrm>
            <a:prstGeom prst="line">
              <a:avLst/>
            </a:prstGeom>
            <a:ln cap="flat" w="13524">
              <a:solidFill>
                <a:srgbClr val="25293C"/>
              </a:solidFill>
              <a:prstDash val="solid"/>
              <a:headEnd type="none" len="sm" w="sm"/>
              <a:tailEnd type="none" len="sm" w="sm"/>
            </a:ln>
          </p:spPr>
        </p:sp>
        <p:sp>
          <p:nvSpPr>
            <p:cNvPr name="AutoShape 7" id="7"/>
            <p:cNvSpPr/>
            <p:nvPr/>
          </p:nvSpPr>
          <p:spPr>
            <a:xfrm flipV="true">
              <a:off x="33810" y="0"/>
              <a:ext cx="0" cy="476696"/>
            </a:xfrm>
            <a:prstGeom prst="line">
              <a:avLst/>
            </a:prstGeom>
            <a:ln cap="flat" w="67620">
              <a:solidFill>
                <a:srgbClr val="BFB17D"/>
              </a:solidFill>
              <a:prstDash val="solid"/>
              <a:headEnd type="none" len="sm" w="sm"/>
              <a:tailEnd type="none" len="sm" w="sm"/>
            </a:ln>
          </p:spPr>
        </p:sp>
        <p:sp>
          <p:nvSpPr>
            <p:cNvPr name="AutoShape 8" id="8"/>
            <p:cNvSpPr/>
            <p:nvPr/>
          </p:nvSpPr>
          <p:spPr>
            <a:xfrm flipV="true">
              <a:off x="6337987" y="0"/>
              <a:ext cx="0" cy="476696"/>
            </a:xfrm>
            <a:prstGeom prst="line">
              <a:avLst/>
            </a:prstGeom>
            <a:ln cap="flat" w="67620">
              <a:solidFill>
                <a:srgbClr val="BFB17D"/>
              </a:solidFill>
              <a:prstDash val="solid"/>
              <a:headEnd type="none" len="sm" w="sm"/>
              <a:tailEnd type="none" len="sm" w="sm"/>
            </a:ln>
          </p:spPr>
        </p:sp>
        <p:sp>
          <p:nvSpPr>
            <p:cNvPr name="AutoShape 9" id="9"/>
            <p:cNvSpPr/>
            <p:nvPr/>
          </p:nvSpPr>
          <p:spPr>
            <a:xfrm flipV="true">
              <a:off x="12642165" y="0"/>
              <a:ext cx="0" cy="476696"/>
            </a:xfrm>
            <a:prstGeom prst="line">
              <a:avLst/>
            </a:prstGeom>
            <a:ln cap="flat" w="67620">
              <a:solidFill>
                <a:srgbClr val="BFB17D"/>
              </a:solidFill>
              <a:prstDash val="solid"/>
              <a:headEnd type="none" len="sm" w="sm"/>
              <a:tailEnd type="none" len="sm" w="sm"/>
            </a:ln>
          </p:spPr>
        </p:sp>
        <p:sp>
          <p:nvSpPr>
            <p:cNvPr name="AutoShape 10" id="10"/>
            <p:cNvSpPr/>
            <p:nvPr/>
          </p:nvSpPr>
          <p:spPr>
            <a:xfrm flipV="true">
              <a:off x="18946342" y="0"/>
              <a:ext cx="0" cy="476696"/>
            </a:xfrm>
            <a:prstGeom prst="line">
              <a:avLst/>
            </a:prstGeom>
            <a:ln cap="flat" w="67620">
              <a:solidFill>
                <a:srgbClr val="BFB17D"/>
              </a:solidFill>
              <a:prstDash val="solid"/>
              <a:headEnd type="none" len="sm" w="sm"/>
              <a:tailEnd type="none" len="sm" w="sm"/>
            </a:ln>
          </p:spPr>
        </p:sp>
      </p:grpSp>
      <p:sp>
        <p:nvSpPr>
          <p:cNvPr name="AutoShape 11" id="11"/>
          <p:cNvSpPr/>
          <p:nvPr/>
        </p:nvSpPr>
        <p:spPr>
          <a:xfrm rot="0">
            <a:off x="1028700" y="1438275"/>
            <a:ext cx="1202667" cy="0"/>
          </a:xfrm>
          <a:prstGeom prst="line">
            <a:avLst/>
          </a:prstGeom>
          <a:ln cap="flat" w="47625">
            <a:solidFill>
              <a:srgbClr val="BFB17D"/>
            </a:solidFill>
            <a:prstDash val="solid"/>
            <a:headEnd type="none" len="sm" w="sm"/>
            <a:tailEnd type="none" len="sm" w="sm"/>
          </a:ln>
        </p:spPr>
      </p:sp>
      <p:sp>
        <p:nvSpPr>
          <p:cNvPr name="Freeform 12" id="12"/>
          <p:cNvSpPr/>
          <p:nvPr/>
        </p:nvSpPr>
        <p:spPr>
          <a:xfrm flipH="false" flipV="false" rot="0">
            <a:off x="17003587"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6785415" y="3366851"/>
            <a:ext cx="6657390" cy="2577873"/>
            <a:chOff x="0" y="0"/>
            <a:chExt cx="8876520" cy="3437164"/>
          </a:xfrm>
        </p:grpSpPr>
        <p:sp>
          <p:nvSpPr>
            <p:cNvPr name="TextBox 14" id="14"/>
            <p:cNvSpPr txBox="true"/>
            <p:nvPr/>
          </p:nvSpPr>
          <p:spPr>
            <a:xfrm rot="0">
              <a:off x="0" y="-38100"/>
              <a:ext cx="8876520" cy="419254"/>
            </a:xfrm>
            <a:prstGeom prst="rect">
              <a:avLst/>
            </a:prstGeom>
          </p:spPr>
          <p:txBody>
            <a:bodyPr anchor="t" rtlCol="false" tIns="0" lIns="0" bIns="0" rIns="0">
              <a:spAutoFit/>
            </a:bodyPr>
            <a:lstStyle/>
            <a:p>
              <a:pPr algn="l" marL="0" indent="0" lvl="0">
                <a:lnSpc>
                  <a:spcPts val="2700"/>
                </a:lnSpc>
                <a:spcBef>
                  <a:spcPct val="0"/>
                </a:spcBef>
              </a:pPr>
              <a:r>
                <a:rPr lang="en-US" sz="1928">
                  <a:solidFill>
                    <a:srgbClr val="111111"/>
                  </a:solidFill>
                  <a:latin typeface="Open Sauce"/>
                  <a:ea typeface="Open Sauce"/>
                  <a:cs typeface="Open Sauce"/>
                  <a:sym typeface="Open Sauce"/>
                </a:rPr>
                <a:t>DEFAULT RATES BY GENDER</a:t>
              </a:r>
            </a:p>
          </p:txBody>
        </p:sp>
        <p:sp>
          <p:nvSpPr>
            <p:cNvPr name="TextBox 15" id="15"/>
            <p:cNvSpPr txBox="true"/>
            <p:nvPr/>
          </p:nvSpPr>
          <p:spPr>
            <a:xfrm rot="0">
              <a:off x="0" y="1028778"/>
              <a:ext cx="8876520" cy="2408386"/>
            </a:xfrm>
            <a:prstGeom prst="rect">
              <a:avLst/>
            </a:prstGeom>
          </p:spPr>
          <p:txBody>
            <a:bodyPr anchor="t" rtlCol="false" tIns="0" lIns="0" bIns="0" rIns="0">
              <a:spAutoFit/>
            </a:bodyPr>
            <a:lstStyle/>
            <a:p>
              <a:pPr algn="just" marL="373508" indent="-186754" lvl="1">
                <a:lnSpc>
                  <a:spcPts val="2422"/>
                </a:lnSpc>
                <a:spcBef>
                  <a:spcPct val="0"/>
                </a:spcBef>
                <a:buFont typeface="Arial"/>
                <a:buChar char="•"/>
              </a:pPr>
              <a:r>
                <a:rPr lang="en-US" sz="1730" spc="79">
                  <a:solidFill>
                    <a:srgbClr val="111111"/>
                  </a:solidFill>
                  <a:latin typeface="Open Sauce"/>
                  <a:ea typeface="Open Sauce"/>
                  <a:cs typeface="Open Sauce"/>
                  <a:sym typeface="Open Sauce"/>
                </a:rPr>
                <a:t>F</a:t>
              </a:r>
              <a:r>
                <a:rPr lang="en-US" sz="1730" spc="79" strike="noStrike" u="none">
                  <a:solidFill>
                    <a:srgbClr val="111111"/>
                  </a:solidFill>
                  <a:latin typeface="Open Sauce"/>
                  <a:ea typeface="Open Sauce"/>
                  <a:cs typeface="Open Sauce"/>
                  <a:sym typeface="Open Sauce"/>
                </a:rPr>
                <a:t>emale borrowers (F) have a lower default rate, with 7.0% (14,170 defaults) compared to male borrowers (M) at 10.1% (10,655 defaults).</a:t>
              </a:r>
            </a:p>
            <a:p>
              <a:pPr algn="just" marL="373508" indent="-186754" lvl="1">
                <a:lnSpc>
                  <a:spcPts val="2422"/>
                </a:lnSpc>
                <a:spcBef>
                  <a:spcPct val="0"/>
                </a:spcBef>
                <a:buFont typeface="Arial"/>
                <a:buChar char="•"/>
              </a:pPr>
              <a:r>
                <a:rPr lang="en-US" sz="1730" spc="79" strike="noStrike" u="none">
                  <a:solidFill>
                    <a:srgbClr val="111111"/>
                  </a:solidFill>
                  <a:latin typeface="Open Sauce"/>
                  <a:ea typeface="Open Sauce"/>
                  <a:cs typeface="Open Sauce"/>
                  <a:sym typeface="Open Sauce"/>
                </a:rPr>
                <a:t>Overall, there are more female borrowers (200,448) than male borrowers (105,059).</a:t>
              </a:r>
            </a:p>
            <a:p>
              <a:pPr algn="just" marL="0" indent="0" lvl="0">
                <a:lnSpc>
                  <a:spcPts val="2422"/>
                </a:lnSpc>
                <a:spcBef>
                  <a:spcPct val="0"/>
                </a:spcBef>
              </a:pPr>
            </a:p>
          </p:txBody>
        </p:sp>
      </p:grpSp>
      <p:grpSp>
        <p:nvGrpSpPr>
          <p:cNvPr name="Group 16" id="16"/>
          <p:cNvGrpSpPr/>
          <p:nvPr/>
        </p:nvGrpSpPr>
        <p:grpSpPr>
          <a:xfrm rot="0">
            <a:off x="1500226" y="6647863"/>
            <a:ext cx="11942579" cy="3216195"/>
            <a:chOff x="0" y="0"/>
            <a:chExt cx="15923439" cy="4288259"/>
          </a:xfrm>
        </p:grpSpPr>
        <p:sp>
          <p:nvSpPr>
            <p:cNvPr name="TextBox 17" id="17"/>
            <p:cNvSpPr txBox="true"/>
            <p:nvPr/>
          </p:nvSpPr>
          <p:spPr>
            <a:xfrm rot="0">
              <a:off x="0" y="-28575"/>
              <a:ext cx="15923439" cy="397327"/>
            </a:xfrm>
            <a:prstGeom prst="rect">
              <a:avLst/>
            </a:prstGeom>
          </p:spPr>
          <p:txBody>
            <a:bodyPr anchor="t" rtlCol="false" tIns="0" lIns="0" bIns="0" rIns="0">
              <a:spAutoFit/>
            </a:bodyPr>
            <a:lstStyle/>
            <a:p>
              <a:pPr algn="l" marL="0" indent="0" lvl="0">
                <a:lnSpc>
                  <a:spcPts val="2597"/>
                </a:lnSpc>
                <a:spcBef>
                  <a:spcPct val="0"/>
                </a:spcBef>
              </a:pPr>
              <a:r>
                <a:rPr lang="en-US" b="true" sz="1855">
                  <a:solidFill>
                    <a:srgbClr val="111111"/>
                  </a:solidFill>
                  <a:latin typeface="Open Sauce Bold"/>
                  <a:ea typeface="Open Sauce Bold"/>
                  <a:cs typeface="Open Sauce Bold"/>
                  <a:sym typeface="Open Sauce Bold"/>
                </a:rPr>
                <a:t>RECOMMENDATIONS</a:t>
              </a:r>
            </a:p>
          </p:txBody>
        </p:sp>
        <p:sp>
          <p:nvSpPr>
            <p:cNvPr name="TextBox 18" id="18"/>
            <p:cNvSpPr txBox="true"/>
            <p:nvPr/>
          </p:nvSpPr>
          <p:spPr>
            <a:xfrm rot="0">
              <a:off x="0" y="952572"/>
              <a:ext cx="15923439" cy="3335688"/>
            </a:xfrm>
            <a:prstGeom prst="rect">
              <a:avLst/>
            </a:prstGeom>
          </p:spPr>
          <p:txBody>
            <a:bodyPr anchor="t" rtlCol="false" tIns="0" lIns="0" bIns="0" rIns="0">
              <a:spAutoFit/>
            </a:bodyPr>
            <a:lstStyle/>
            <a:p>
              <a:pPr algn="just" marL="409452" indent="-204726" lvl="1">
                <a:lnSpc>
                  <a:spcPts val="2920"/>
                </a:lnSpc>
                <a:buFont typeface="Arial"/>
                <a:buChar char="•"/>
              </a:pPr>
              <a:r>
                <a:rPr lang="en-US" b="true" sz="1896" spc="111">
                  <a:solidFill>
                    <a:srgbClr val="111111"/>
                  </a:solidFill>
                  <a:latin typeface="Open Sauce Bold"/>
                  <a:ea typeface="Open Sauce Bold"/>
                  <a:cs typeface="Open Sauce Bold"/>
                  <a:sym typeface="Open Sauce Bold"/>
                </a:rPr>
                <a:t>Ta</a:t>
              </a:r>
              <a:r>
                <a:rPr lang="en-US" b="true" sz="1896" spc="111" strike="noStrike" u="none">
                  <a:solidFill>
                    <a:srgbClr val="111111"/>
                  </a:solidFill>
                  <a:latin typeface="Open Sauce Bold"/>
                  <a:ea typeface="Open Sauce Bold"/>
                  <a:cs typeface="Open Sauce Bold"/>
                  <a:sym typeface="Open Sauce Bold"/>
                </a:rPr>
                <a:t>rgeted Marketing: </a:t>
              </a:r>
              <a:r>
                <a:rPr lang="en-US" sz="1896" spc="111" strike="noStrike" u="none">
                  <a:solidFill>
                    <a:srgbClr val="111111"/>
                  </a:solidFill>
                  <a:latin typeface="Open Sauce"/>
                  <a:ea typeface="Open Sauce"/>
                  <a:cs typeface="Open Sauce"/>
                  <a:sym typeface="Open Sauce"/>
                </a:rPr>
                <a:t>Focus marketi</a:t>
              </a:r>
              <a:r>
                <a:rPr lang="en-US" sz="1896" spc="111" strike="noStrike" u="none">
                  <a:solidFill>
                    <a:srgbClr val="111111"/>
                  </a:solidFill>
                  <a:latin typeface="Open Sauce"/>
                  <a:ea typeface="Open Sauce"/>
                  <a:cs typeface="Open Sauce"/>
                  <a:sym typeface="Open Sauce"/>
                </a:rPr>
                <a:t>n</a:t>
              </a:r>
              <a:r>
                <a:rPr lang="en-US" sz="1896" spc="111" strike="noStrike" u="none">
                  <a:solidFill>
                    <a:srgbClr val="111111"/>
                  </a:solidFill>
                  <a:latin typeface="Open Sauce"/>
                  <a:ea typeface="Open Sauce"/>
                  <a:cs typeface="Open Sauce"/>
                  <a:sym typeface="Open Sauce"/>
                </a:rPr>
                <a:t>g</a:t>
              </a:r>
              <a:r>
                <a:rPr lang="en-US" sz="1896" spc="111" strike="noStrike" u="none">
                  <a:solidFill>
                    <a:srgbClr val="111111"/>
                  </a:solidFill>
                  <a:latin typeface="Open Sauce"/>
                  <a:ea typeface="Open Sauce"/>
                  <a:cs typeface="Open Sauce"/>
                  <a:sym typeface="Open Sauce"/>
                </a:rPr>
                <a:t> </a:t>
              </a:r>
              <a:r>
                <a:rPr lang="en-US" sz="1896" spc="111" strike="noStrike" u="none">
                  <a:solidFill>
                    <a:srgbClr val="111111"/>
                  </a:solidFill>
                  <a:latin typeface="Open Sauce"/>
                  <a:ea typeface="Open Sauce"/>
                  <a:cs typeface="Open Sauce"/>
                  <a:sym typeface="Open Sauce"/>
                </a:rPr>
                <a:t>e</a:t>
              </a:r>
              <a:r>
                <a:rPr lang="en-US" sz="1896" spc="111" strike="noStrike" u="none">
                  <a:solidFill>
                    <a:srgbClr val="111111"/>
                  </a:solidFill>
                  <a:latin typeface="Open Sauce"/>
                  <a:ea typeface="Open Sauce"/>
                  <a:cs typeface="Open Sauce"/>
                  <a:sym typeface="Open Sauce"/>
                </a:rPr>
                <a:t>ffo</a:t>
              </a:r>
              <a:r>
                <a:rPr lang="en-US" sz="1896" spc="111" strike="noStrike" u="none">
                  <a:solidFill>
                    <a:srgbClr val="111111"/>
                  </a:solidFill>
                  <a:latin typeface="Open Sauce"/>
                  <a:ea typeface="Open Sauce"/>
                  <a:cs typeface="Open Sauce"/>
                  <a:sym typeface="Open Sauce"/>
                </a:rPr>
                <a:t>rt</a:t>
              </a:r>
              <a:r>
                <a:rPr lang="en-US" sz="1896" spc="111" strike="noStrike" u="none">
                  <a:solidFill>
                    <a:srgbClr val="111111"/>
                  </a:solidFill>
                  <a:latin typeface="Open Sauce"/>
                  <a:ea typeface="Open Sauce"/>
                  <a:cs typeface="Open Sauce"/>
                  <a:sym typeface="Open Sauce"/>
                </a:rPr>
                <a:t>s </a:t>
              </a:r>
              <a:r>
                <a:rPr lang="en-US" sz="1896" spc="111" strike="noStrike" u="none">
                  <a:solidFill>
                    <a:srgbClr val="111111"/>
                  </a:solidFill>
                  <a:latin typeface="Open Sauce"/>
                  <a:ea typeface="Open Sauce"/>
                  <a:cs typeface="Open Sauce"/>
                  <a:sym typeface="Open Sauce"/>
                </a:rPr>
                <a:t>on female borrowers, as they demonstrate lower default rates, po</a:t>
              </a:r>
              <a:r>
                <a:rPr lang="en-US" sz="1896" spc="111" strike="noStrike" u="none">
                  <a:solidFill>
                    <a:srgbClr val="111111"/>
                  </a:solidFill>
                  <a:latin typeface="Open Sauce"/>
                  <a:ea typeface="Open Sauce"/>
                  <a:cs typeface="Open Sauce"/>
                  <a:sym typeface="Open Sauce"/>
                </a:rPr>
                <a:t>te</a:t>
              </a:r>
              <a:r>
                <a:rPr lang="en-US" sz="1896" spc="111" strike="noStrike" u="none">
                  <a:solidFill>
                    <a:srgbClr val="111111"/>
                  </a:solidFill>
                  <a:latin typeface="Open Sauce"/>
                  <a:ea typeface="Open Sauce"/>
                  <a:cs typeface="Open Sauce"/>
                  <a:sym typeface="Open Sauce"/>
                </a:rPr>
                <a:t>n</a:t>
              </a:r>
              <a:r>
                <a:rPr lang="en-US" sz="1896" spc="111" strike="noStrike" u="none">
                  <a:solidFill>
                    <a:srgbClr val="111111"/>
                  </a:solidFill>
                  <a:latin typeface="Open Sauce"/>
                  <a:ea typeface="Open Sauce"/>
                  <a:cs typeface="Open Sauce"/>
                  <a:sym typeface="Open Sauce"/>
                </a:rPr>
                <a:t>ti</a:t>
              </a:r>
              <a:r>
                <a:rPr lang="en-US" sz="1896" spc="111" strike="noStrike" u="none">
                  <a:solidFill>
                    <a:srgbClr val="111111"/>
                  </a:solidFill>
                  <a:latin typeface="Open Sauce"/>
                  <a:ea typeface="Open Sauce"/>
                  <a:cs typeface="Open Sauce"/>
                  <a:sym typeface="Open Sauce"/>
                </a:rPr>
                <a:t>a</a:t>
              </a:r>
              <a:r>
                <a:rPr lang="en-US" sz="1896" spc="111" strike="noStrike" u="none">
                  <a:solidFill>
                    <a:srgbClr val="111111"/>
                  </a:solidFill>
                  <a:latin typeface="Open Sauce"/>
                  <a:ea typeface="Open Sauce"/>
                  <a:cs typeface="Open Sauce"/>
                  <a:sym typeface="Open Sauce"/>
                </a:rPr>
                <a:t>ll</a:t>
              </a:r>
              <a:r>
                <a:rPr lang="en-US" sz="1896" spc="111" strike="noStrike" u="none">
                  <a:solidFill>
                    <a:srgbClr val="111111"/>
                  </a:solidFill>
                  <a:latin typeface="Open Sauce"/>
                  <a:ea typeface="Open Sauce"/>
                  <a:cs typeface="Open Sauce"/>
                  <a:sym typeface="Open Sauce"/>
                </a:rPr>
                <a:t>y e</a:t>
              </a:r>
              <a:r>
                <a:rPr lang="en-US" sz="1896" spc="111" strike="noStrike" u="none">
                  <a:solidFill>
                    <a:srgbClr val="111111"/>
                  </a:solidFill>
                  <a:latin typeface="Open Sauce"/>
                  <a:ea typeface="Open Sauce"/>
                  <a:cs typeface="Open Sauce"/>
                  <a:sym typeface="Open Sauce"/>
                </a:rPr>
                <a:t>nhan</a:t>
              </a:r>
              <a:r>
                <a:rPr lang="en-US" sz="1896" spc="111" strike="noStrike" u="none">
                  <a:solidFill>
                    <a:srgbClr val="111111"/>
                  </a:solidFill>
                  <a:latin typeface="Open Sauce"/>
                  <a:ea typeface="Open Sauce"/>
                  <a:cs typeface="Open Sauce"/>
                  <a:sym typeface="Open Sauce"/>
                </a:rPr>
                <a:t>ci</a:t>
              </a:r>
              <a:r>
                <a:rPr lang="en-US" sz="1896" spc="111" strike="noStrike" u="none">
                  <a:solidFill>
                    <a:srgbClr val="111111"/>
                  </a:solidFill>
                  <a:latin typeface="Open Sauce"/>
                  <a:ea typeface="Open Sauce"/>
                  <a:cs typeface="Open Sauce"/>
                  <a:sym typeface="Open Sauce"/>
                </a:rPr>
                <a:t>ng </a:t>
              </a:r>
              <a:r>
                <a:rPr lang="en-US" sz="1896" spc="111" strike="noStrike" u="none">
                  <a:solidFill>
                    <a:srgbClr val="111111"/>
                  </a:solidFill>
                  <a:latin typeface="Open Sauce"/>
                  <a:ea typeface="Open Sauce"/>
                  <a:cs typeface="Open Sauce"/>
                  <a:sym typeface="Open Sauce"/>
                </a:rPr>
                <a:t>l</a:t>
              </a:r>
              <a:r>
                <a:rPr lang="en-US" sz="1896" spc="111" strike="noStrike" u="none">
                  <a:solidFill>
                    <a:srgbClr val="111111"/>
                  </a:solidFill>
                  <a:latin typeface="Open Sauce"/>
                  <a:ea typeface="Open Sauce"/>
                  <a:cs typeface="Open Sauce"/>
                  <a:sym typeface="Open Sauce"/>
                </a:rPr>
                <a:t>oan</a:t>
              </a:r>
              <a:r>
                <a:rPr lang="en-US" sz="1896" spc="111" strike="noStrike" u="none">
                  <a:solidFill>
                    <a:srgbClr val="111111"/>
                  </a:solidFill>
                  <a:latin typeface="Open Sauce"/>
                  <a:ea typeface="Open Sauce"/>
                  <a:cs typeface="Open Sauce"/>
                  <a:sym typeface="Open Sauce"/>
                </a:rPr>
                <a:t> portfolio performance.</a:t>
              </a:r>
            </a:p>
            <a:p>
              <a:pPr algn="just" marL="409452" indent="-204726" lvl="1">
                <a:lnSpc>
                  <a:spcPts val="2920"/>
                </a:lnSpc>
                <a:buFont typeface="Arial"/>
                <a:buChar char="•"/>
              </a:pPr>
              <a:r>
                <a:rPr lang="en-US" b="true" sz="1896" spc="111" strike="noStrike" u="none">
                  <a:solidFill>
                    <a:srgbClr val="111111"/>
                  </a:solidFill>
                  <a:latin typeface="Open Sauce Bold"/>
                  <a:ea typeface="Open Sauce Bold"/>
                  <a:cs typeface="Open Sauce Bold"/>
                  <a:sym typeface="Open Sauce Bold"/>
                </a:rPr>
                <a:t>Support Programs for Males: </a:t>
              </a:r>
              <a:r>
                <a:rPr lang="en-US" sz="1896" spc="111" strike="noStrike" u="none">
                  <a:solidFill>
                    <a:srgbClr val="111111"/>
                  </a:solidFill>
                  <a:latin typeface="Open Sauce"/>
                  <a:ea typeface="Open Sauce"/>
                  <a:cs typeface="Open Sauce"/>
                  <a:sym typeface="Open Sauce"/>
                </a:rPr>
                <a:t>Develop financial literacy and support programs specifically for male borrowers, addressing the higher default rates.</a:t>
              </a:r>
            </a:p>
            <a:p>
              <a:pPr algn="just" marL="409452" indent="-204726" lvl="1">
                <a:lnSpc>
                  <a:spcPts val="2920"/>
                </a:lnSpc>
                <a:buFont typeface="Arial"/>
                <a:buChar char="•"/>
              </a:pPr>
              <a:r>
                <a:rPr lang="en-US" b="true" sz="1896" spc="111" strike="noStrike" u="none">
                  <a:solidFill>
                    <a:srgbClr val="111111"/>
                  </a:solidFill>
                  <a:latin typeface="Open Sauce Bold"/>
                  <a:ea typeface="Open Sauce Bold"/>
                  <a:cs typeface="Open Sauce Bold"/>
                  <a:sym typeface="Open Sauce Bold"/>
                </a:rPr>
                <a:t>Gender-Specific Loan Products: </a:t>
              </a:r>
              <a:r>
                <a:rPr lang="en-US" sz="1896" spc="111" strike="noStrike" u="none">
                  <a:solidFill>
                    <a:srgbClr val="111111"/>
                  </a:solidFill>
                  <a:latin typeface="Open Sauce"/>
                  <a:ea typeface="Open Sauce"/>
                  <a:cs typeface="Open Sauce"/>
                  <a:sym typeface="Open Sauce"/>
                </a:rPr>
                <a:t>Consider creating tailored loan products for males, with features that cater to their financial behaviors and needs.</a:t>
              </a:r>
            </a:p>
            <a:p>
              <a:pPr algn="just" marL="0" indent="0" lvl="0">
                <a:lnSpc>
                  <a:spcPts val="2920"/>
                </a:lnSpc>
              </a:pPr>
            </a:p>
          </p:txBody>
        </p:sp>
      </p:grpSp>
      <p:sp>
        <p:nvSpPr>
          <p:cNvPr name="TextBox 19" id="19"/>
          <p:cNvSpPr txBox="true"/>
          <p:nvPr/>
        </p:nvSpPr>
        <p:spPr>
          <a:xfrm rot="0">
            <a:off x="1028700" y="801688"/>
            <a:ext cx="6131971" cy="446405"/>
          </a:xfrm>
          <a:prstGeom prst="rect">
            <a:avLst/>
          </a:prstGeom>
        </p:spPr>
        <p:txBody>
          <a:bodyPr anchor="t" rtlCol="false" tIns="0" lIns="0" bIns="0" rIns="0">
            <a:spAutoFit/>
          </a:bodyPr>
          <a:lstStyle/>
          <a:p>
            <a:pPr algn="l" marL="0" indent="0" lvl="0">
              <a:lnSpc>
                <a:spcPts val="3745"/>
              </a:lnSpc>
            </a:pPr>
            <a:r>
              <a:rPr lang="en-US" sz="2675">
                <a:solidFill>
                  <a:srgbClr val="FCFFFE"/>
                </a:solidFill>
                <a:latin typeface="Open Sauce"/>
                <a:ea typeface="Open Sauce"/>
                <a:cs typeface="Open Sauce"/>
                <a:sym typeface="Open Sauce"/>
              </a:rPr>
              <a:t>Business Insight &amp; Recommendation</a:t>
            </a:r>
          </a:p>
        </p:txBody>
      </p:sp>
      <p:pic>
        <p:nvPicPr>
          <p:cNvPr name="Picture 20" id="20"/>
          <p:cNvPicPr>
            <a:picLocks noChangeAspect="true"/>
          </p:cNvPicPr>
          <p:nvPr/>
        </p:nvPicPr>
        <p:blipFill>
          <a:blip r:embed="rId5"/>
          <a:stretch>
            <a:fillRect/>
          </a:stretch>
        </p:blipFill>
        <p:spPr>
          <a:xfrm rot="0">
            <a:off x="637368" y="1959364"/>
            <a:ext cx="4695980" cy="4579432"/>
          </a:xfrm>
          <a:prstGeom prst="rect">
            <a:avLst/>
          </a:prstGeom>
        </p:spPr>
      </p:pic>
      <p:sp>
        <p:nvSpPr>
          <p:cNvPr name="TextBox 21" id="21"/>
          <p:cNvSpPr txBox="true"/>
          <p:nvPr/>
        </p:nvSpPr>
        <p:spPr>
          <a:xfrm rot="0">
            <a:off x="14827305" y="1443038"/>
            <a:ext cx="4399309" cy="224057"/>
          </a:xfrm>
          <a:prstGeom prst="rect">
            <a:avLst/>
          </a:prstGeom>
        </p:spPr>
        <p:txBody>
          <a:bodyPr anchor="t" rtlCol="false" tIns="0" lIns="0" bIns="0" rIns="0">
            <a:spAutoFit/>
          </a:bodyPr>
          <a:lstStyle/>
          <a:p>
            <a:pPr algn="l" marL="0" indent="0" lvl="0">
              <a:lnSpc>
                <a:spcPts val="1883"/>
              </a:lnSpc>
            </a:pPr>
            <a:r>
              <a:rPr lang="en-US" sz="1345">
                <a:solidFill>
                  <a:srgbClr val="FCFFFE"/>
                </a:solidFill>
                <a:latin typeface="Open Sauce"/>
                <a:ea typeface="Open Sauce"/>
                <a:cs typeface="Open Sauce"/>
                <a:sym typeface="Open Sauce"/>
              </a:rPr>
              <a:t>*Percentages for default rate</a:t>
            </a:r>
          </a:p>
        </p:txBody>
      </p:sp>
      <p:sp>
        <p:nvSpPr>
          <p:cNvPr name="TextBox 22" id="22"/>
          <p:cNvSpPr txBox="true"/>
          <p:nvPr/>
        </p:nvSpPr>
        <p:spPr>
          <a:xfrm rot="0">
            <a:off x="1888955" y="4952048"/>
            <a:ext cx="958482" cy="325755"/>
          </a:xfrm>
          <a:prstGeom prst="rect">
            <a:avLst/>
          </a:prstGeom>
        </p:spPr>
        <p:txBody>
          <a:bodyPr anchor="t" rtlCol="false" tIns="0" lIns="0" bIns="0" rIns="0">
            <a:spAutoFit/>
          </a:bodyPr>
          <a:lstStyle/>
          <a:p>
            <a:pPr algn="ctr" marL="0" indent="0" lvl="0">
              <a:lnSpc>
                <a:spcPts val="2520"/>
              </a:lnSpc>
              <a:spcBef>
                <a:spcPct val="0"/>
              </a:spcBef>
            </a:pPr>
            <a:r>
              <a:rPr lang="en-US" b="true" sz="1800">
                <a:solidFill>
                  <a:srgbClr val="000000"/>
                </a:solidFill>
                <a:latin typeface="Poppins Medium"/>
                <a:ea typeface="Poppins Medium"/>
                <a:cs typeface="Poppins Medium"/>
                <a:sym typeface="Poppins Medium"/>
              </a:rPr>
              <a:t>7%</a:t>
            </a:r>
          </a:p>
        </p:txBody>
      </p:sp>
      <p:sp>
        <p:nvSpPr>
          <p:cNvPr name="TextBox 23" id="23"/>
          <p:cNvSpPr txBox="true"/>
          <p:nvPr/>
        </p:nvSpPr>
        <p:spPr>
          <a:xfrm rot="0">
            <a:off x="3634900" y="4952048"/>
            <a:ext cx="958482" cy="325755"/>
          </a:xfrm>
          <a:prstGeom prst="rect">
            <a:avLst/>
          </a:prstGeom>
        </p:spPr>
        <p:txBody>
          <a:bodyPr anchor="t" rtlCol="false" tIns="0" lIns="0" bIns="0" rIns="0">
            <a:spAutoFit/>
          </a:bodyPr>
          <a:lstStyle/>
          <a:p>
            <a:pPr algn="ctr" marL="0" indent="0" lvl="0">
              <a:lnSpc>
                <a:spcPts val="2520"/>
              </a:lnSpc>
              <a:spcBef>
                <a:spcPct val="0"/>
              </a:spcBef>
            </a:pPr>
            <a:r>
              <a:rPr lang="en-US" b="true" sz="1800">
                <a:solidFill>
                  <a:srgbClr val="000000"/>
                </a:solidFill>
                <a:latin typeface="Poppins Medium"/>
                <a:ea typeface="Poppins Medium"/>
                <a:cs typeface="Poppins Medium"/>
                <a:sym typeface="Poppins Medium"/>
              </a:rPr>
              <a:t>10.14%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B3F53"/>
        </a:solidFill>
      </p:bgPr>
    </p:bg>
    <p:spTree>
      <p:nvGrpSpPr>
        <p:cNvPr id="1" name=""/>
        <p:cNvGrpSpPr/>
        <p:nvPr/>
      </p:nvGrpSpPr>
      <p:grpSpPr>
        <a:xfrm>
          <a:off x="0" y="0"/>
          <a:ext cx="0" cy="0"/>
          <a:chOff x="0" y="0"/>
          <a:chExt cx="0" cy="0"/>
        </a:xfrm>
      </p:grpSpPr>
      <p:grpSp>
        <p:nvGrpSpPr>
          <p:cNvPr name="Group 2" id="2"/>
          <p:cNvGrpSpPr/>
          <p:nvPr/>
        </p:nvGrpSpPr>
        <p:grpSpPr>
          <a:xfrm rot="0">
            <a:off x="216948" y="1313703"/>
            <a:ext cx="17854104" cy="8746944"/>
            <a:chOff x="0" y="0"/>
            <a:chExt cx="2924524" cy="1432760"/>
          </a:xfrm>
        </p:grpSpPr>
        <p:sp>
          <p:nvSpPr>
            <p:cNvPr name="Freeform 3" id="3"/>
            <p:cNvSpPr/>
            <p:nvPr/>
          </p:nvSpPr>
          <p:spPr>
            <a:xfrm flipH="false" flipV="false" rot="0">
              <a:off x="0" y="0"/>
              <a:ext cx="2924525" cy="1432760"/>
            </a:xfrm>
            <a:custGeom>
              <a:avLst/>
              <a:gdLst/>
              <a:ahLst/>
              <a:cxnLst/>
              <a:rect r="r" b="b" t="t" l="l"/>
              <a:pathLst>
                <a:path h="1432760" w="2924525">
                  <a:moveTo>
                    <a:pt x="2800064" y="1432760"/>
                  </a:moveTo>
                  <a:lnTo>
                    <a:pt x="124460" y="1432760"/>
                  </a:lnTo>
                  <a:cubicBezTo>
                    <a:pt x="55880" y="1432760"/>
                    <a:pt x="0" y="1376880"/>
                    <a:pt x="0" y="1308300"/>
                  </a:cubicBezTo>
                  <a:lnTo>
                    <a:pt x="0" y="124460"/>
                  </a:lnTo>
                  <a:cubicBezTo>
                    <a:pt x="0" y="55880"/>
                    <a:pt x="55880" y="0"/>
                    <a:pt x="124460" y="0"/>
                  </a:cubicBezTo>
                  <a:lnTo>
                    <a:pt x="2800065" y="0"/>
                  </a:lnTo>
                  <a:cubicBezTo>
                    <a:pt x="2868644" y="0"/>
                    <a:pt x="2924525" y="55880"/>
                    <a:pt x="2924525" y="124460"/>
                  </a:cubicBezTo>
                  <a:lnTo>
                    <a:pt x="2924525" y="1308300"/>
                  </a:lnTo>
                  <a:cubicBezTo>
                    <a:pt x="2924525" y="1376880"/>
                    <a:pt x="2868644" y="1432760"/>
                    <a:pt x="2800065" y="1432760"/>
                  </a:cubicBezTo>
                  <a:close/>
                </a:path>
              </a:pathLst>
            </a:custGeom>
            <a:solidFill>
              <a:srgbClr val="FFFFFF"/>
            </a:solidFill>
          </p:spPr>
        </p:sp>
      </p:grpSp>
      <p:sp>
        <p:nvSpPr>
          <p:cNvPr name="Freeform 4" id="4"/>
          <p:cNvSpPr/>
          <p:nvPr/>
        </p:nvSpPr>
        <p:spPr>
          <a:xfrm flipH="false" flipV="false" rot="0">
            <a:off x="1245637" y="1313703"/>
            <a:ext cx="11830068" cy="2802421"/>
          </a:xfrm>
          <a:custGeom>
            <a:avLst/>
            <a:gdLst/>
            <a:ahLst/>
            <a:cxnLst/>
            <a:rect r="r" b="b" t="t" l="l"/>
            <a:pathLst>
              <a:path h="2802421" w="11830068">
                <a:moveTo>
                  <a:pt x="0" y="0"/>
                </a:moveTo>
                <a:lnTo>
                  <a:pt x="11830068" y="0"/>
                </a:lnTo>
                <a:lnTo>
                  <a:pt x="11830068" y="2802422"/>
                </a:lnTo>
                <a:lnTo>
                  <a:pt x="0" y="2802422"/>
                </a:lnTo>
                <a:lnTo>
                  <a:pt x="0" y="0"/>
                </a:lnTo>
                <a:close/>
              </a:path>
            </a:pathLst>
          </a:custGeom>
          <a:blipFill>
            <a:blip r:embed="rId2"/>
            <a:stretch>
              <a:fillRect l="-6645" t="-297342" r="-6645" b="0"/>
            </a:stretch>
          </a:blipFill>
        </p:spPr>
      </p:sp>
      <p:sp>
        <p:nvSpPr>
          <p:cNvPr name="Freeform 5" id="5"/>
          <p:cNvSpPr/>
          <p:nvPr/>
        </p:nvSpPr>
        <p:spPr>
          <a:xfrm flipH="false" flipV="false" rot="0">
            <a:off x="17003587"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6" id="6"/>
          <p:cNvGraphicFramePr>
            <a:graphicFrameLocks noGrp="true"/>
          </p:cNvGraphicFramePr>
          <p:nvPr/>
        </p:nvGraphicFramePr>
        <p:xfrm>
          <a:off x="1123950" y="2162087"/>
          <a:ext cx="6814616" cy="2495550"/>
        </p:xfrm>
        <a:graphic>
          <a:graphicData uri="http://schemas.openxmlformats.org/drawingml/2006/table">
            <a:tbl>
              <a:tblPr/>
              <a:tblGrid>
                <a:gridCol w="4100429"/>
                <a:gridCol w="1294257"/>
                <a:gridCol w="1419930"/>
              </a:tblGrid>
              <a:tr h="915356">
                <a:tc>
                  <a:txBody>
                    <a:bodyPr anchor="t" rtlCol="false"/>
                    <a:lstStyle/>
                    <a:p>
                      <a:pPr algn="ctr">
                        <a:lnSpc>
                          <a:spcPts val="2799"/>
                        </a:lnSpc>
                        <a:defRPr/>
                      </a:pPr>
                      <a:r>
                        <a:rPr lang="en-US" sz="1999" b="true">
                          <a:solidFill>
                            <a:srgbClr val="FFFFFF"/>
                          </a:solidFill>
                          <a:latin typeface="Poppins Bold"/>
                          <a:ea typeface="Poppins Bold"/>
                          <a:cs typeface="Poppins Bold"/>
                          <a:sym typeface="Poppins Bold"/>
                        </a:rPr>
                        <a:t>Model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676767"/>
                    </a:solidFill>
                  </a:tcPr>
                </a:tc>
                <a:tc>
                  <a:txBody>
                    <a:bodyPr anchor="t" rtlCol="false"/>
                    <a:lstStyle/>
                    <a:p>
                      <a:pPr algn="ctr">
                        <a:lnSpc>
                          <a:spcPts val="2799"/>
                        </a:lnSpc>
                        <a:defRPr/>
                      </a:pPr>
                      <a:r>
                        <a:rPr lang="en-US" sz="1999" b="true">
                          <a:solidFill>
                            <a:srgbClr val="FFFFFF"/>
                          </a:solidFill>
                          <a:latin typeface="Poppins Bold"/>
                          <a:ea typeface="Poppins Bold"/>
                          <a:cs typeface="Poppins Bold"/>
                          <a:sym typeface="Poppins Bold"/>
                        </a:rPr>
                        <a:t>AUC</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676767"/>
                    </a:solidFill>
                  </a:tcPr>
                </a:tc>
                <a:tc>
                  <a:txBody>
                    <a:bodyPr anchor="t" rtlCol="false"/>
                    <a:lstStyle/>
                    <a:p>
                      <a:pPr algn="ctr">
                        <a:lnSpc>
                          <a:spcPts val="2799"/>
                        </a:lnSpc>
                        <a:defRPr/>
                      </a:pPr>
                      <a:r>
                        <a:rPr lang="en-US" sz="1999" b="true">
                          <a:solidFill>
                            <a:srgbClr val="FFFFFF"/>
                          </a:solidFill>
                          <a:latin typeface="Poppins Bold"/>
                          <a:ea typeface="Poppins Bold"/>
                          <a:cs typeface="Poppins Bold"/>
                          <a:sym typeface="Poppins Bold"/>
                        </a:rPr>
                        <a:t>Recall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676767"/>
                    </a:solidFill>
                  </a:tcPr>
                </a:tc>
              </a:tr>
              <a:tr h="790097">
                <a:tc>
                  <a:txBody>
                    <a:bodyPr anchor="t" rtlCol="false"/>
                    <a:lstStyle/>
                    <a:p>
                      <a:pPr algn="l">
                        <a:lnSpc>
                          <a:spcPts val="2799"/>
                        </a:lnSpc>
                        <a:defRPr/>
                      </a:pPr>
                      <a:r>
                        <a:rPr lang="en-US" sz="1999">
                          <a:solidFill>
                            <a:srgbClr val="000000"/>
                          </a:solidFill>
                          <a:latin typeface="Open Sauce"/>
                          <a:ea typeface="Open Sauce"/>
                          <a:cs typeface="Open Sauce"/>
                          <a:sym typeface="Open Sauce"/>
                        </a:rPr>
                        <a:t>Tuned Logistic Regression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Open Sauce"/>
                          <a:ea typeface="Open Sauce"/>
                          <a:cs typeface="Open Sauce"/>
                          <a:sym typeface="Open Sauce"/>
                        </a:rPr>
                        <a:t>70</a:t>
                      </a:r>
                      <a:r>
                        <a:rPr lang="en-US" sz="1999">
                          <a:solidFill>
                            <a:srgbClr val="000000"/>
                          </a:solidFill>
                          <a:latin typeface="Open Sauce"/>
                          <a:ea typeface="Open Sauce"/>
                          <a:cs typeface="Open Sauce"/>
                          <a:sym typeface="Open Sauce"/>
                        </a:rPr>
                        <a:t>.2%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Open Sauce"/>
                          <a:ea typeface="Open Sauce"/>
                          <a:cs typeface="Open Sauce"/>
                          <a:sym typeface="Open Sauce"/>
                        </a:rPr>
                        <a:t>58.6%</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90097">
                <a:tc>
                  <a:txBody>
                    <a:bodyPr anchor="t" rtlCol="false"/>
                    <a:lstStyle/>
                    <a:p>
                      <a:pPr algn="l">
                        <a:lnSpc>
                          <a:spcPts val="2799"/>
                        </a:lnSpc>
                        <a:defRPr/>
                      </a:pPr>
                      <a:r>
                        <a:rPr lang="en-US" sz="1999">
                          <a:solidFill>
                            <a:srgbClr val="000000"/>
                          </a:solidFill>
                          <a:latin typeface="Open Sauce"/>
                          <a:ea typeface="Open Sauce"/>
                          <a:cs typeface="Open Sauce"/>
                          <a:sym typeface="Open Sauce"/>
                        </a:rPr>
                        <a:t>Tuned Decision Tree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Open Sauce"/>
                          <a:ea typeface="Open Sauce"/>
                          <a:cs typeface="Open Sauce"/>
                          <a:sym typeface="Open Sauce"/>
                        </a:rPr>
                        <a:t>55</a:t>
                      </a:r>
                      <a:r>
                        <a:rPr lang="en-US" sz="1999">
                          <a:solidFill>
                            <a:srgbClr val="000000"/>
                          </a:solidFill>
                          <a:latin typeface="Open Sauce"/>
                          <a:ea typeface="Open Sauce"/>
                          <a:cs typeface="Open Sauce"/>
                          <a:sym typeface="Open Sauce"/>
                        </a:rPr>
                        <a:t>.2%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Open Sauce"/>
                          <a:ea typeface="Open Sauce"/>
                          <a:cs typeface="Open Sauce"/>
                          <a:sym typeface="Open Sauce"/>
                        </a:rPr>
                        <a:t>61.2%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1028700" y="209550"/>
            <a:ext cx="16540357" cy="819150"/>
          </a:xfrm>
          <a:prstGeom prst="rect">
            <a:avLst/>
          </a:prstGeom>
        </p:spPr>
        <p:txBody>
          <a:bodyPr anchor="t" rtlCol="false" tIns="0" lIns="0" bIns="0" rIns="0">
            <a:spAutoFit/>
          </a:bodyPr>
          <a:lstStyle/>
          <a:p>
            <a:pPr algn="l" marL="0" indent="0" lvl="0">
              <a:lnSpc>
                <a:spcPts val="6011"/>
              </a:lnSpc>
              <a:spcBef>
                <a:spcPct val="0"/>
              </a:spcBef>
            </a:pPr>
            <a:r>
              <a:rPr lang="en-US" b="true" sz="5009">
                <a:solidFill>
                  <a:srgbClr val="FFFFFF"/>
                </a:solidFill>
                <a:latin typeface="Poppins Semi-Bold"/>
                <a:ea typeface="Poppins Semi-Bold"/>
                <a:cs typeface="Poppins Semi-Bold"/>
                <a:sym typeface="Poppins Semi-Bold"/>
              </a:rPr>
              <a:t>Machine Learning Implementation &amp; Evaluation </a:t>
            </a:r>
          </a:p>
        </p:txBody>
      </p:sp>
      <p:sp>
        <p:nvSpPr>
          <p:cNvPr name="TextBox 8" id="8"/>
          <p:cNvSpPr txBox="true"/>
          <p:nvPr/>
        </p:nvSpPr>
        <p:spPr>
          <a:xfrm rot="0">
            <a:off x="1123950" y="1625141"/>
            <a:ext cx="6286850" cy="381000"/>
          </a:xfrm>
          <a:prstGeom prst="rect">
            <a:avLst/>
          </a:prstGeom>
        </p:spPr>
        <p:txBody>
          <a:bodyPr anchor="t" rtlCol="false" tIns="0" lIns="0" bIns="0" rIns="0">
            <a:spAutoFit/>
          </a:bodyPr>
          <a:lstStyle/>
          <a:p>
            <a:pPr algn="l" marL="0" indent="0" lvl="0">
              <a:lnSpc>
                <a:spcPts val="2891"/>
              </a:lnSpc>
              <a:spcBef>
                <a:spcPct val="0"/>
              </a:spcBef>
            </a:pPr>
            <a:r>
              <a:rPr lang="en-US" b="true" sz="2409">
                <a:solidFill>
                  <a:srgbClr val="25293C"/>
                </a:solidFill>
                <a:latin typeface="Poppins Bold"/>
                <a:ea typeface="Poppins Bold"/>
                <a:cs typeface="Poppins Bold"/>
                <a:sym typeface="Poppins Bold"/>
              </a:rPr>
              <a:t>Model Metrics</a:t>
            </a:r>
          </a:p>
        </p:txBody>
      </p:sp>
      <p:grpSp>
        <p:nvGrpSpPr>
          <p:cNvPr name="Group 9" id="9"/>
          <p:cNvGrpSpPr/>
          <p:nvPr/>
        </p:nvGrpSpPr>
        <p:grpSpPr>
          <a:xfrm rot="0">
            <a:off x="1123950" y="4943387"/>
            <a:ext cx="6286850" cy="4747172"/>
            <a:chOff x="0" y="0"/>
            <a:chExt cx="8382466" cy="6329562"/>
          </a:xfrm>
        </p:grpSpPr>
        <p:sp>
          <p:nvSpPr>
            <p:cNvPr name="TextBox 10" id="10"/>
            <p:cNvSpPr txBox="true"/>
            <p:nvPr/>
          </p:nvSpPr>
          <p:spPr>
            <a:xfrm rot="0">
              <a:off x="0" y="-19050"/>
              <a:ext cx="8382466" cy="501650"/>
            </a:xfrm>
            <a:prstGeom prst="rect">
              <a:avLst/>
            </a:prstGeom>
          </p:spPr>
          <p:txBody>
            <a:bodyPr anchor="t" rtlCol="false" tIns="0" lIns="0" bIns="0" rIns="0">
              <a:spAutoFit/>
            </a:bodyPr>
            <a:lstStyle/>
            <a:p>
              <a:pPr algn="l" marL="0" indent="0" lvl="0">
                <a:lnSpc>
                  <a:spcPts val="2891"/>
                </a:lnSpc>
                <a:spcBef>
                  <a:spcPct val="0"/>
                </a:spcBef>
              </a:pPr>
              <a:r>
                <a:rPr lang="en-US" b="true" sz="2409">
                  <a:solidFill>
                    <a:srgbClr val="25293C"/>
                  </a:solidFill>
                  <a:latin typeface="Poppins Bold"/>
                  <a:ea typeface="Poppins Bold"/>
                  <a:cs typeface="Poppins Bold"/>
                  <a:sym typeface="Poppins Bold"/>
                </a:rPr>
                <a:t>Logistic Regression Confusion Matrix</a:t>
              </a:r>
            </a:p>
          </p:txBody>
        </p:sp>
        <p:sp>
          <p:nvSpPr>
            <p:cNvPr name="Freeform 11" id="11"/>
            <p:cNvSpPr/>
            <p:nvPr/>
          </p:nvSpPr>
          <p:spPr>
            <a:xfrm flipH="false" flipV="false" rot="0">
              <a:off x="1468380" y="685800"/>
              <a:ext cx="4573966" cy="4573966"/>
            </a:xfrm>
            <a:custGeom>
              <a:avLst/>
              <a:gdLst/>
              <a:ahLst/>
              <a:cxnLst/>
              <a:rect r="r" b="b" t="t" l="l"/>
              <a:pathLst>
                <a:path h="4573966" w="4573966">
                  <a:moveTo>
                    <a:pt x="0" y="0"/>
                  </a:moveTo>
                  <a:lnTo>
                    <a:pt x="4573965" y="0"/>
                  </a:lnTo>
                  <a:lnTo>
                    <a:pt x="4573965" y="4573966"/>
                  </a:lnTo>
                  <a:lnTo>
                    <a:pt x="0" y="45739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2039883" y="3812360"/>
              <a:ext cx="1007930" cy="544195"/>
            </a:xfrm>
            <a:prstGeom prst="rect">
              <a:avLst/>
            </a:prstGeom>
          </p:spPr>
          <p:txBody>
            <a:bodyPr anchor="t" rtlCol="false" tIns="0" lIns="0" bIns="0" rIns="0">
              <a:spAutoFit/>
            </a:bodyPr>
            <a:lstStyle/>
            <a:p>
              <a:pPr algn="ctr" marL="0" indent="0" lvl="0">
                <a:lnSpc>
                  <a:spcPts val="3359"/>
                </a:lnSpc>
                <a:spcBef>
                  <a:spcPct val="0"/>
                </a:spcBef>
              </a:pPr>
              <a:r>
                <a:rPr lang="en-US" b="true" sz="2400">
                  <a:solidFill>
                    <a:srgbClr val="FFFFFF"/>
                  </a:solidFill>
                  <a:latin typeface="Poppins Bold"/>
                  <a:ea typeface="Poppins Bold"/>
                  <a:cs typeface="Poppins Bold"/>
                  <a:sym typeface="Poppins Bold"/>
                </a:rPr>
                <a:t>3002</a:t>
              </a:r>
            </a:p>
          </p:txBody>
        </p:sp>
        <p:sp>
          <p:nvSpPr>
            <p:cNvPr name="TextBox 13" id="13"/>
            <p:cNvSpPr txBox="true"/>
            <p:nvPr/>
          </p:nvSpPr>
          <p:spPr>
            <a:xfrm rot="0">
              <a:off x="4294278" y="1518740"/>
              <a:ext cx="1178983" cy="544195"/>
            </a:xfrm>
            <a:prstGeom prst="rect">
              <a:avLst/>
            </a:prstGeom>
          </p:spPr>
          <p:txBody>
            <a:bodyPr anchor="t" rtlCol="false" tIns="0" lIns="0" bIns="0" rIns="0">
              <a:spAutoFit/>
            </a:bodyPr>
            <a:lstStyle/>
            <a:p>
              <a:pPr algn="ctr" marL="0" indent="0" lvl="0">
                <a:lnSpc>
                  <a:spcPts val="3359"/>
                </a:lnSpc>
                <a:spcBef>
                  <a:spcPct val="0"/>
                </a:spcBef>
              </a:pPr>
              <a:r>
                <a:rPr lang="en-US" b="true" sz="2400">
                  <a:solidFill>
                    <a:srgbClr val="FFFFFF"/>
                  </a:solidFill>
                  <a:latin typeface="Poppins Bold"/>
                  <a:ea typeface="Poppins Bold"/>
                  <a:cs typeface="Poppins Bold"/>
                  <a:sym typeface="Poppins Bold"/>
                </a:rPr>
                <a:t>25100</a:t>
              </a:r>
            </a:p>
          </p:txBody>
        </p:sp>
        <p:sp>
          <p:nvSpPr>
            <p:cNvPr name="TextBox 14" id="14"/>
            <p:cNvSpPr txBox="true"/>
            <p:nvPr/>
          </p:nvSpPr>
          <p:spPr>
            <a:xfrm rot="0">
              <a:off x="4294278" y="3761560"/>
              <a:ext cx="1084395" cy="544195"/>
            </a:xfrm>
            <a:prstGeom prst="rect">
              <a:avLst/>
            </a:prstGeom>
          </p:spPr>
          <p:txBody>
            <a:bodyPr anchor="t" rtlCol="false" tIns="0" lIns="0" bIns="0" rIns="0">
              <a:spAutoFit/>
            </a:bodyPr>
            <a:lstStyle/>
            <a:p>
              <a:pPr algn="ctr" marL="0" indent="0" lvl="0">
                <a:lnSpc>
                  <a:spcPts val="3359"/>
                </a:lnSpc>
                <a:spcBef>
                  <a:spcPct val="0"/>
                </a:spcBef>
              </a:pPr>
              <a:r>
                <a:rPr lang="en-US" b="true" sz="2400">
                  <a:solidFill>
                    <a:srgbClr val="FFFFFF"/>
                  </a:solidFill>
                  <a:latin typeface="Poppins Bold"/>
                  <a:ea typeface="Poppins Bold"/>
                  <a:cs typeface="Poppins Bold"/>
                  <a:sym typeface="Poppins Bold"/>
                </a:rPr>
                <a:t>4446</a:t>
              </a:r>
            </a:p>
          </p:txBody>
        </p:sp>
        <p:sp>
          <p:nvSpPr>
            <p:cNvPr name="TextBox 15" id="15"/>
            <p:cNvSpPr txBox="true"/>
            <p:nvPr/>
          </p:nvSpPr>
          <p:spPr>
            <a:xfrm rot="0">
              <a:off x="1954224" y="1518740"/>
              <a:ext cx="1255448" cy="544195"/>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Poppins Bold"/>
                  <a:ea typeface="Poppins Bold"/>
                  <a:cs typeface="Poppins Bold"/>
                  <a:sym typeface="Poppins Bold"/>
                </a:rPr>
                <a:t>59706</a:t>
              </a:r>
            </a:p>
          </p:txBody>
        </p:sp>
        <p:sp>
          <p:nvSpPr>
            <p:cNvPr name="TextBox 16" id="16"/>
            <p:cNvSpPr txBox="true"/>
            <p:nvPr/>
          </p:nvSpPr>
          <p:spPr>
            <a:xfrm rot="-5400000">
              <a:off x="-853562" y="2605563"/>
              <a:ext cx="2516055" cy="512657"/>
            </a:xfrm>
            <a:prstGeom prst="rect">
              <a:avLst/>
            </a:prstGeom>
          </p:spPr>
          <p:txBody>
            <a:bodyPr anchor="t" rtlCol="false" tIns="0" lIns="0" bIns="0" rIns="0">
              <a:spAutoFit/>
            </a:bodyPr>
            <a:lstStyle/>
            <a:p>
              <a:pPr algn="ctr">
                <a:lnSpc>
                  <a:spcPts val="3220"/>
                </a:lnSpc>
                <a:spcBef>
                  <a:spcPct val="0"/>
                </a:spcBef>
              </a:pPr>
              <a:r>
                <a:rPr lang="en-US" b="true" sz="2300">
                  <a:solidFill>
                    <a:srgbClr val="25293C"/>
                  </a:solidFill>
                  <a:latin typeface="Poppins Bold"/>
                  <a:ea typeface="Poppins Bold"/>
                  <a:cs typeface="Poppins Bold"/>
                  <a:sym typeface="Poppins Bold"/>
                </a:rPr>
                <a:t>Actual Class</a:t>
              </a:r>
            </a:p>
          </p:txBody>
        </p:sp>
        <p:sp>
          <p:nvSpPr>
            <p:cNvPr name="TextBox 17" id="17"/>
            <p:cNvSpPr txBox="true"/>
            <p:nvPr/>
          </p:nvSpPr>
          <p:spPr>
            <a:xfrm rot="0">
              <a:off x="2089565" y="5816906"/>
              <a:ext cx="3120496" cy="512657"/>
            </a:xfrm>
            <a:prstGeom prst="rect">
              <a:avLst/>
            </a:prstGeom>
          </p:spPr>
          <p:txBody>
            <a:bodyPr anchor="t" rtlCol="false" tIns="0" lIns="0" bIns="0" rIns="0">
              <a:spAutoFit/>
            </a:bodyPr>
            <a:lstStyle/>
            <a:p>
              <a:pPr algn="ctr">
                <a:lnSpc>
                  <a:spcPts val="3220"/>
                </a:lnSpc>
                <a:spcBef>
                  <a:spcPct val="0"/>
                </a:spcBef>
              </a:pPr>
              <a:r>
                <a:rPr lang="en-US" b="true" sz="2300">
                  <a:solidFill>
                    <a:srgbClr val="25293C"/>
                  </a:solidFill>
                  <a:latin typeface="Poppins Bold"/>
                  <a:ea typeface="Poppins Bold"/>
                  <a:cs typeface="Poppins Bold"/>
                  <a:sym typeface="Poppins Bold"/>
                </a:rPr>
                <a:t>Predicted Class</a:t>
              </a:r>
            </a:p>
          </p:txBody>
        </p:sp>
        <p:sp>
          <p:nvSpPr>
            <p:cNvPr name="TextBox 18" id="18"/>
            <p:cNvSpPr txBox="true"/>
            <p:nvPr/>
          </p:nvSpPr>
          <p:spPr>
            <a:xfrm rot="0">
              <a:off x="1109131" y="1632466"/>
              <a:ext cx="198834" cy="415289"/>
            </a:xfrm>
            <a:prstGeom prst="rect">
              <a:avLst/>
            </a:prstGeom>
          </p:spPr>
          <p:txBody>
            <a:bodyPr anchor="t" rtlCol="false" tIns="0" lIns="0" bIns="0" rIns="0">
              <a:spAutoFit/>
            </a:bodyPr>
            <a:lstStyle/>
            <a:p>
              <a:pPr algn="ctr">
                <a:lnSpc>
                  <a:spcPts val="2520"/>
                </a:lnSpc>
                <a:spcBef>
                  <a:spcPct val="0"/>
                </a:spcBef>
              </a:pPr>
              <a:r>
                <a:rPr lang="en-US" b="true" sz="1800">
                  <a:solidFill>
                    <a:srgbClr val="25293C"/>
                  </a:solidFill>
                  <a:latin typeface="Poppins Bold"/>
                  <a:ea typeface="Poppins Bold"/>
                  <a:cs typeface="Poppins Bold"/>
                  <a:sym typeface="Poppins Bold"/>
                </a:rPr>
                <a:t>0</a:t>
              </a:r>
            </a:p>
          </p:txBody>
        </p:sp>
        <p:sp>
          <p:nvSpPr>
            <p:cNvPr name="TextBox 19" id="19"/>
            <p:cNvSpPr txBox="true"/>
            <p:nvPr/>
          </p:nvSpPr>
          <p:spPr>
            <a:xfrm rot="0">
              <a:off x="1151200" y="3752837"/>
              <a:ext cx="114697" cy="415289"/>
            </a:xfrm>
            <a:prstGeom prst="rect">
              <a:avLst/>
            </a:prstGeom>
          </p:spPr>
          <p:txBody>
            <a:bodyPr anchor="t" rtlCol="false" tIns="0" lIns="0" bIns="0" rIns="0">
              <a:spAutoFit/>
            </a:bodyPr>
            <a:lstStyle/>
            <a:p>
              <a:pPr algn="ctr">
                <a:lnSpc>
                  <a:spcPts val="2520"/>
                </a:lnSpc>
                <a:spcBef>
                  <a:spcPct val="0"/>
                </a:spcBef>
              </a:pPr>
              <a:r>
                <a:rPr lang="en-US" b="true" sz="1800">
                  <a:solidFill>
                    <a:srgbClr val="25293C"/>
                  </a:solidFill>
                  <a:latin typeface="Poppins Bold"/>
                  <a:ea typeface="Poppins Bold"/>
                  <a:cs typeface="Poppins Bold"/>
                  <a:sym typeface="Poppins Bold"/>
                </a:rPr>
                <a:t>1</a:t>
              </a:r>
            </a:p>
          </p:txBody>
        </p:sp>
        <p:sp>
          <p:nvSpPr>
            <p:cNvPr name="TextBox 20" id="20"/>
            <p:cNvSpPr txBox="true"/>
            <p:nvPr/>
          </p:nvSpPr>
          <p:spPr>
            <a:xfrm rot="0">
              <a:off x="4836694" y="5337928"/>
              <a:ext cx="114697" cy="415289"/>
            </a:xfrm>
            <a:prstGeom prst="rect">
              <a:avLst/>
            </a:prstGeom>
          </p:spPr>
          <p:txBody>
            <a:bodyPr anchor="t" rtlCol="false" tIns="0" lIns="0" bIns="0" rIns="0">
              <a:spAutoFit/>
            </a:bodyPr>
            <a:lstStyle/>
            <a:p>
              <a:pPr algn="ctr">
                <a:lnSpc>
                  <a:spcPts val="2520"/>
                </a:lnSpc>
                <a:spcBef>
                  <a:spcPct val="0"/>
                </a:spcBef>
              </a:pPr>
              <a:r>
                <a:rPr lang="en-US" b="true" sz="1800">
                  <a:solidFill>
                    <a:srgbClr val="25293C"/>
                  </a:solidFill>
                  <a:latin typeface="Poppins Bold"/>
                  <a:ea typeface="Poppins Bold"/>
                  <a:cs typeface="Poppins Bold"/>
                  <a:sym typeface="Poppins Bold"/>
                </a:rPr>
                <a:t>1</a:t>
              </a:r>
            </a:p>
          </p:txBody>
        </p:sp>
        <p:sp>
          <p:nvSpPr>
            <p:cNvPr name="TextBox 21" id="21"/>
            <p:cNvSpPr txBox="true"/>
            <p:nvPr/>
          </p:nvSpPr>
          <p:spPr>
            <a:xfrm rot="0">
              <a:off x="2429644" y="5337928"/>
              <a:ext cx="198834" cy="415289"/>
            </a:xfrm>
            <a:prstGeom prst="rect">
              <a:avLst/>
            </a:prstGeom>
          </p:spPr>
          <p:txBody>
            <a:bodyPr anchor="t" rtlCol="false" tIns="0" lIns="0" bIns="0" rIns="0">
              <a:spAutoFit/>
            </a:bodyPr>
            <a:lstStyle/>
            <a:p>
              <a:pPr algn="ctr">
                <a:lnSpc>
                  <a:spcPts val="2520"/>
                </a:lnSpc>
                <a:spcBef>
                  <a:spcPct val="0"/>
                </a:spcBef>
              </a:pPr>
              <a:r>
                <a:rPr lang="en-US" b="true" sz="1800">
                  <a:solidFill>
                    <a:srgbClr val="25293C"/>
                  </a:solidFill>
                  <a:latin typeface="Poppins Bold"/>
                  <a:ea typeface="Poppins Bold"/>
                  <a:cs typeface="Poppins Bold"/>
                  <a:sym typeface="Poppins Bold"/>
                </a:rPr>
                <a:t>0</a:t>
              </a:r>
            </a:p>
          </p:txBody>
        </p:sp>
      </p:grpSp>
      <p:sp>
        <p:nvSpPr>
          <p:cNvPr name="TextBox 22" id="22"/>
          <p:cNvSpPr txBox="true"/>
          <p:nvPr/>
        </p:nvSpPr>
        <p:spPr>
          <a:xfrm rot="0">
            <a:off x="10617911" y="1739441"/>
            <a:ext cx="5562104" cy="509905"/>
          </a:xfrm>
          <a:prstGeom prst="rect">
            <a:avLst/>
          </a:prstGeom>
        </p:spPr>
        <p:txBody>
          <a:bodyPr anchor="t" rtlCol="false" tIns="0" lIns="0" bIns="0" rIns="0">
            <a:spAutoFit/>
          </a:bodyPr>
          <a:lstStyle/>
          <a:p>
            <a:pPr algn="ctr">
              <a:lnSpc>
                <a:spcPts val="3919"/>
              </a:lnSpc>
              <a:spcBef>
                <a:spcPct val="0"/>
              </a:spcBef>
            </a:pPr>
            <a:r>
              <a:rPr lang="en-US" b="true" sz="2799">
                <a:solidFill>
                  <a:srgbClr val="25293C"/>
                </a:solidFill>
                <a:latin typeface="Poppins Bold"/>
                <a:ea typeface="Poppins Bold"/>
                <a:cs typeface="Poppins Bold"/>
                <a:sym typeface="Poppins Bold"/>
              </a:rPr>
              <a:t>Model &amp; Metrics Interpretation</a:t>
            </a:r>
          </a:p>
        </p:txBody>
      </p:sp>
      <p:sp>
        <p:nvSpPr>
          <p:cNvPr name="TextBox 23" id="23"/>
          <p:cNvSpPr txBox="true"/>
          <p:nvPr/>
        </p:nvSpPr>
        <p:spPr>
          <a:xfrm rot="0">
            <a:off x="9781924" y="2566328"/>
            <a:ext cx="7477376" cy="3051968"/>
          </a:xfrm>
          <a:prstGeom prst="rect">
            <a:avLst/>
          </a:prstGeom>
        </p:spPr>
        <p:txBody>
          <a:bodyPr anchor="t" rtlCol="false" tIns="0" lIns="0" bIns="0" rIns="0">
            <a:spAutoFit/>
          </a:bodyPr>
          <a:lstStyle/>
          <a:p>
            <a:pPr algn="just">
              <a:lnSpc>
                <a:spcPts val="2406"/>
              </a:lnSpc>
            </a:pPr>
            <a:r>
              <a:rPr lang="en-US" sz="1718" spc="108">
                <a:solidFill>
                  <a:srgbClr val="000000"/>
                </a:solidFill>
                <a:latin typeface="Poppins"/>
                <a:ea typeface="Poppins"/>
                <a:cs typeface="Poppins"/>
                <a:sym typeface="Poppins"/>
              </a:rPr>
              <a:t>The objective is to create a predictive model that identifies clients likely to repay loans and those at risk of default.</a:t>
            </a:r>
          </a:p>
          <a:p>
            <a:pPr algn="just">
              <a:lnSpc>
                <a:spcPts val="2406"/>
              </a:lnSpc>
            </a:pPr>
          </a:p>
          <a:p>
            <a:pPr algn="just">
              <a:lnSpc>
                <a:spcPts val="2406"/>
              </a:lnSpc>
            </a:pPr>
            <a:r>
              <a:rPr lang="en-US" sz="1718" spc="108">
                <a:solidFill>
                  <a:srgbClr val="000000"/>
                </a:solidFill>
                <a:latin typeface="Poppins"/>
                <a:ea typeface="Poppins"/>
                <a:cs typeface="Poppins"/>
                <a:sym typeface="Poppins"/>
              </a:rPr>
              <a:t>Key metrics include the default rate and true negatives. The model will be evaluated using AUC for its effectiveness in distinguishing between defaulters and non-defaulters.</a:t>
            </a:r>
          </a:p>
          <a:p>
            <a:pPr algn="just">
              <a:lnSpc>
                <a:spcPts val="2406"/>
              </a:lnSpc>
            </a:pPr>
          </a:p>
          <a:p>
            <a:pPr algn="just">
              <a:lnSpc>
                <a:spcPts val="2406"/>
              </a:lnSpc>
            </a:pPr>
            <a:r>
              <a:rPr lang="en-US" sz="1718" spc="108">
                <a:solidFill>
                  <a:srgbClr val="000000"/>
                </a:solidFill>
                <a:latin typeface="Poppins"/>
                <a:ea typeface="Poppins"/>
                <a:cs typeface="Poppins"/>
                <a:sym typeface="Poppins"/>
              </a:rPr>
              <a:t>Logistic Regression is selected for its high AUC, with a slight trade-off in recall for better overall predictive power.</a:t>
            </a:r>
          </a:p>
          <a:p>
            <a:pPr algn="just">
              <a:lnSpc>
                <a:spcPts val="2406"/>
              </a:lnSpc>
              <a:spcBef>
                <a:spcPct val="0"/>
              </a:spcBef>
            </a:pPr>
          </a:p>
        </p:txBody>
      </p:sp>
      <p:sp>
        <p:nvSpPr>
          <p:cNvPr name="TextBox 24" id="24"/>
          <p:cNvSpPr txBox="true"/>
          <p:nvPr/>
        </p:nvSpPr>
        <p:spPr>
          <a:xfrm rot="0">
            <a:off x="11857557" y="5601450"/>
            <a:ext cx="3326110" cy="509905"/>
          </a:xfrm>
          <a:prstGeom prst="rect">
            <a:avLst/>
          </a:prstGeom>
        </p:spPr>
        <p:txBody>
          <a:bodyPr anchor="t" rtlCol="false" tIns="0" lIns="0" bIns="0" rIns="0">
            <a:spAutoFit/>
          </a:bodyPr>
          <a:lstStyle/>
          <a:p>
            <a:pPr algn="ctr">
              <a:lnSpc>
                <a:spcPts val="3919"/>
              </a:lnSpc>
              <a:spcBef>
                <a:spcPct val="0"/>
              </a:spcBef>
            </a:pPr>
            <a:r>
              <a:rPr lang="en-US" b="true" sz="2799">
                <a:solidFill>
                  <a:srgbClr val="25293C"/>
                </a:solidFill>
                <a:latin typeface="Poppins Bold"/>
                <a:ea typeface="Poppins Bold"/>
                <a:cs typeface="Poppins Bold"/>
                <a:sym typeface="Poppins Bold"/>
              </a:rPr>
              <a:t>Consfusion Matrix</a:t>
            </a:r>
          </a:p>
        </p:txBody>
      </p:sp>
      <p:sp>
        <p:nvSpPr>
          <p:cNvPr name="TextBox 25" id="25"/>
          <p:cNvSpPr txBox="true"/>
          <p:nvPr/>
        </p:nvSpPr>
        <p:spPr>
          <a:xfrm rot="0">
            <a:off x="9660275" y="6206332"/>
            <a:ext cx="7477376" cy="3356768"/>
          </a:xfrm>
          <a:prstGeom prst="rect">
            <a:avLst/>
          </a:prstGeom>
        </p:spPr>
        <p:txBody>
          <a:bodyPr anchor="t" rtlCol="false" tIns="0" lIns="0" bIns="0" rIns="0">
            <a:spAutoFit/>
          </a:bodyPr>
          <a:lstStyle/>
          <a:p>
            <a:pPr algn="just" marL="0" indent="0" lvl="0">
              <a:lnSpc>
                <a:spcPts val="2406"/>
              </a:lnSpc>
              <a:spcBef>
                <a:spcPct val="0"/>
              </a:spcBef>
            </a:pPr>
            <a:r>
              <a:rPr lang="en-US" sz="1718" spc="108" strike="noStrike" u="none">
                <a:solidFill>
                  <a:srgbClr val="000000"/>
                </a:solidFill>
                <a:latin typeface="Poppins"/>
                <a:ea typeface="Poppins"/>
                <a:cs typeface="Poppins"/>
                <a:sym typeface="Poppins"/>
              </a:rPr>
              <a:t>From the confusion matrix, the recall is </a:t>
            </a:r>
            <a:r>
              <a:rPr lang="en-US" b="true" sz="1718" spc="108" strike="noStrike" u="none">
                <a:solidFill>
                  <a:srgbClr val="000000"/>
                </a:solidFill>
                <a:latin typeface="Poppins Bold"/>
                <a:ea typeface="Poppins Bold"/>
                <a:cs typeface="Poppins Bold"/>
                <a:sym typeface="Poppins Bold"/>
              </a:rPr>
              <a:t>59.6%</a:t>
            </a:r>
            <a:r>
              <a:rPr lang="en-US" sz="1718" spc="108" strike="noStrike" u="none">
                <a:solidFill>
                  <a:srgbClr val="000000"/>
                </a:solidFill>
                <a:latin typeface="Poppins"/>
                <a:ea typeface="Poppins"/>
                <a:cs typeface="Poppins"/>
                <a:sym typeface="Poppins"/>
              </a:rPr>
              <a:t>, indicating that the model misses approximately </a:t>
            </a:r>
            <a:r>
              <a:rPr lang="en-US" b="true" sz="1718" spc="108" strike="noStrike" u="none">
                <a:solidFill>
                  <a:srgbClr val="000000"/>
                </a:solidFill>
                <a:latin typeface="Poppins Bold"/>
                <a:ea typeface="Poppins Bold"/>
                <a:cs typeface="Poppins Bold"/>
                <a:sym typeface="Poppins Bold"/>
              </a:rPr>
              <a:t>40.4%</a:t>
            </a:r>
            <a:r>
              <a:rPr lang="en-US" sz="1718" spc="108" strike="noStrike" u="none">
                <a:solidFill>
                  <a:srgbClr val="000000"/>
                </a:solidFill>
                <a:latin typeface="Poppins"/>
                <a:ea typeface="Poppins"/>
                <a:cs typeface="Poppins"/>
                <a:sym typeface="Poppins"/>
              </a:rPr>
              <a:t> of actual defaults (3,002 cases). This is critical, as failing to identify defaulting customers can have significant consequences.</a:t>
            </a:r>
          </a:p>
          <a:p>
            <a:pPr algn="just" marL="0" indent="0" lvl="0">
              <a:lnSpc>
                <a:spcPts val="2406"/>
              </a:lnSpc>
              <a:spcBef>
                <a:spcPct val="0"/>
              </a:spcBef>
            </a:pPr>
          </a:p>
          <a:p>
            <a:pPr algn="just" marL="0" indent="0" lvl="0">
              <a:lnSpc>
                <a:spcPts val="2406"/>
              </a:lnSpc>
              <a:spcBef>
                <a:spcPct val="0"/>
              </a:spcBef>
            </a:pPr>
            <a:r>
              <a:rPr lang="en-US" sz="1718" spc="108" strike="noStrike" u="none">
                <a:solidFill>
                  <a:srgbClr val="000000"/>
                </a:solidFill>
                <a:latin typeface="Poppins"/>
                <a:ea typeface="Poppins"/>
                <a:cs typeface="Poppins"/>
                <a:sym typeface="Poppins"/>
              </a:rPr>
              <a:t>However, with an </a:t>
            </a:r>
            <a:r>
              <a:rPr lang="en-US" b="true" sz="1718" spc="108" strike="noStrike" u="none">
                <a:solidFill>
                  <a:srgbClr val="000000"/>
                </a:solidFill>
                <a:latin typeface="Poppins Bold"/>
                <a:ea typeface="Poppins Bold"/>
                <a:cs typeface="Poppins Bold"/>
                <a:sym typeface="Poppins Bold"/>
              </a:rPr>
              <a:t>AUC of 0.70</a:t>
            </a:r>
            <a:r>
              <a:rPr lang="en-US" sz="1718" spc="108" strike="noStrike" u="none">
                <a:solidFill>
                  <a:srgbClr val="000000"/>
                </a:solidFill>
                <a:latin typeface="Poppins"/>
                <a:ea typeface="Poppins"/>
                <a:cs typeface="Poppins"/>
                <a:sym typeface="Poppins"/>
              </a:rPr>
              <a:t>, the model demonstrates reasonably good performance in risk assessment, effectively identifying potential defaulters. This supports informed lending decisions and allows the business to target high-risk customers appropriately.</a:t>
            </a:r>
          </a:p>
          <a:p>
            <a:pPr algn="just" marL="0" indent="0" lvl="0">
              <a:lnSpc>
                <a:spcPts val="2406"/>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DAGSmaQF_KM</dc:identifier>
  <dcterms:modified xsi:type="dcterms:W3CDTF">2011-08-01T06:04:30Z</dcterms:modified>
  <cp:revision>1</cp:revision>
  <dc:title>Home Credit Risk</dc:title>
</cp:coreProperties>
</file>